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3" ContentType="audio/mpeg"/>
  <Default Extension="mp4" ContentType="video/mp4"/>
  <Default Extension="rels" ContentType="application/vnd.openxmlformats-package.relationships+xml"/>
  <Default Extension="wdp" ContentType="image/vnd.ms-photo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88" r:id="rId2"/>
    <p:sldId id="296" r:id="rId3"/>
    <p:sldId id="257" r:id="rId4"/>
    <p:sldId id="293" r:id="rId5"/>
    <p:sldId id="303" r:id="rId6"/>
    <p:sldId id="258" r:id="rId7"/>
    <p:sldId id="259" r:id="rId8"/>
    <p:sldId id="290" r:id="rId9"/>
    <p:sldId id="282" r:id="rId10"/>
    <p:sldId id="285" r:id="rId11"/>
    <p:sldId id="260" r:id="rId12"/>
    <p:sldId id="276" r:id="rId13"/>
    <p:sldId id="262" r:id="rId14"/>
    <p:sldId id="263" r:id="rId15"/>
    <p:sldId id="298" r:id="rId16"/>
    <p:sldId id="264" r:id="rId17"/>
    <p:sldId id="299" r:id="rId18"/>
    <p:sldId id="286" r:id="rId19"/>
    <p:sldId id="287" r:id="rId20"/>
    <p:sldId id="302" r:id="rId21"/>
    <p:sldId id="294" r:id="rId22"/>
    <p:sldId id="304" r:id="rId23"/>
    <p:sldId id="278" r:id="rId24"/>
    <p:sldId id="284" r:id="rId25"/>
    <p:sldId id="279" r:id="rId26"/>
    <p:sldId id="280" r:id="rId27"/>
    <p:sldId id="273" r:id="rId28"/>
    <p:sldId id="267" r:id="rId29"/>
    <p:sldId id="300" r:id="rId30"/>
    <p:sldId id="301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9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BBFF"/>
    <a:srgbClr val="00B7E0"/>
    <a:srgbClr val="75AED3"/>
    <a:srgbClr val="58AFD6"/>
    <a:srgbClr val="356AA5"/>
    <a:srgbClr val="247CE6"/>
    <a:srgbClr val="2398E6"/>
    <a:srgbClr val="B2B0BA"/>
    <a:srgbClr val="353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5" autoAdjust="0"/>
    <p:restoredTop sz="96104" autoAdjust="0"/>
  </p:normalViewPr>
  <p:slideViewPr>
    <p:cSldViewPr snapToGrid="0">
      <p:cViewPr>
        <p:scale>
          <a:sx n="121" d="100"/>
          <a:sy n="121" d="100"/>
        </p:scale>
        <p:origin x="1488" y="-40"/>
      </p:cViewPr>
      <p:guideLst>
        <p:guide orient="horz" pos="2160"/>
        <p:guide pos="19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AD5F8-AB20-4239-898B-97449669099F}" type="datetimeFigureOut">
              <a:rPr lang="en-US" smtClean="0"/>
              <a:t>4/13/16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B85AC-4041-4660-B530-33A6C354D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3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0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59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23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9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63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24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05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32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37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over 1 million apps in the Apple App Store, Hero911 is the only Apple approved app that creates a volunteer network of credentialed law enforcement officers.  All other similar app applications have been denied by Apple.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71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6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6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11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main “Report School Shooting &amp; Call 911” button is pressed play this sound file for 4 seconds then stop,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[alert.mp3]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76BE3-F706-8840-8157-0B2E18BA6D0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35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46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 principal push description is displayed add a click so the pop up box will show the following words being typed out on the screen and highlight one letter at a time in red as they are pressed to spell: power out - tornado spotted - exercise emergency procedures   </a:t>
            </a:r>
          </a:p>
          <a:p>
            <a:pPr marL="228600" indent="-228600">
              <a:buAutoNum type="arabicPeriod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 the pop up screen and add a click to spell out: Mr. Jones on school grounds.  Release Johnny ONLY to MRS. JONES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3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 principal push description is displayed add a click so the pop up box will show the following words being typed out on the screen and highlight one letter at a time in red as they are pressed to spell: power out - tornado spotted - exercise emergency procedures   </a:t>
            </a:r>
          </a:p>
          <a:p>
            <a:pPr marL="228600" indent="-228600">
              <a:buAutoNum type="arabicPeriod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 the pop up screen and add a click to spell out: Mr. Jones on school grounds.  Release Johnny ONLY to MRS. JONES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3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84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76BE3-F706-8840-8157-0B2E18BA6D0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76BE3-F706-8840-8157-0B2E18BA6D0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5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63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112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0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82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3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5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8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56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Line Case Study</a:t>
            </a:r>
          </a:p>
          <a:p>
            <a:r>
              <a:rPr lang="en-US" dirty="0"/>
              <a:t>Sandy Hook Elementary School</a:t>
            </a:r>
          </a:p>
          <a:p>
            <a:r>
              <a:rPr lang="en-US" dirty="0"/>
              <a:t>December 14, 2012</a:t>
            </a:r>
          </a:p>
          <a:p>
            <a:r>
              <a:rPr lang="en-US" dirty="0"/>
              <a:t>(Have each of the bullets below display after each click)</a:t>
            </a:r>
          </a:p>
          <a:p>
            <a:r>
              <a:rPr lang="en-US" dirty="0"/>
              <a:t>(click) Approximately 9:35am (+ 0 Seconds) Main office staff reports hearing glass breaking and seeing the shooter.  911 call is made. (</a:t>
            </a:r>
            <a:r>
              <a:rPr lang="en-US" dirty="0" err="1"/>
              <a:t>FassForward</a:t>
            </a:r>
            <a:r>
              <a:rPr lang="en-US" dirty="0"/>
              <a:t> place click here to play this 911 audio)</a:t>
            </a:r>
          </a:p>
          <a:p>
            <a:endParaRPr lang="en-US" dirty="0"/>
          </a:p>
          <a:p>
            <a:r>
              <a:rPr lang="en-US" dirty="0"/>
              <a:t>(click) 9:36:06 (+126 Seconds) Newtown Police Department dispatcher broadcasts shooting at Sandy Hook Elementary School.</a:t>
            </a:r>
          </a:p>
          <a:p>
            <a:r>
              <a:rPr lang="en-US" dirty="0"/>
              <a:t>(click) 9:39:00 (+240 Seconds) First Newtown police officer arrives.</a:t>
            </a:r>
          </a:p>
          <a:p>
            <a:r>
              <a:rPr lang="en-US" dirty="0"/>
              <a:t>(click) 9:40:03 (+303 Seconds) Last gunshot is heard.  Suicide shot from the shooter.</a:t>
            </a:r>
          </a:p>
          <a:p>
            <a:r>
              <a:rPr lang="en-US" dirty="0"/>
              <a:t>(click) 9:44:47 (+587 Seconds) Newtown officers enter Sandy Hook Elementary School.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This Teach Us?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 Extremely fast response time.  Police were on seen within 4 minutes of the 911 call.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 Shooter kills 20 students and 6 school staff members in 303 seconds.  That is one person every 11.65 seconds.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SchoolGuard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could have alerted Newtown police 126 seconds sooner (11 lives sooner).  Response time cut by 42%.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 How many more deaths would there have been if police response time was the average 18 minutes?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(at the bottom of this slide have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SchoolGuard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Seconds Save Lives graphic fade in.  This is the graphic from slide 5 and remove slide 5 from deck)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85AC-4041-4660-B530-33A6C354DE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9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innerShdw blurRad="8255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9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EAE1552-C8BA-5244-98F2-01B890250042}" type="datetimeFigureOut">
              <a:rPr lang="en-US">
                <a:solidFill>
                  <a:prstClr val="black"/>
                </a:solidFill>
              </a:rPr>
              <a:pPr defTabSz="457200"/>
              <a:t>4/13/16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4739323-1A54-524E-9A33-6F70F098E0D3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EAE1552-C8BA-5244-98F2-01B890250042}" type="datetimeFigureOut">
              <a:rPr lang="en-US">
                <a:solidFill>
                  <a:prstClr val="black"/>
                </a:solidFill>
              </a:rPr>
              <a:pPr defTabSz="457200"/>
              <a:t>4/13/16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4739323-1A54-524E-9A33-6F70F098E0D3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63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EAE1552-C8BA-5244-98F2-01B890250042}" type="datetimeFigureOut">
              <a:rPr lang="en-US">
                <a:solidFill>
                  <a:prstClr val="black"/>
                </a:solidFill>
              </a:rPr>
              <a:pPr defTabSz="457200"/>
              <a:t>4/13/16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4739323-1A54-524E-9A33-6F70F098E0D3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4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342" y="0"/>
            <a:ext cx="9144000" cy="6858000"/>
          </a:xfrm>
          <a:prstGeom prst="rect">
            <a:avLst/>
          </a:prstGeom>
          <a:noFill/>
          <a:ln>
            <a:noFill/>
          </a:ln>
          <a:effectLst>
            <a:innerShdw blurRad="495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3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62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02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71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EAE1552-C8BA-5244-98F2-01B890250042}" type="datetimeFigureOut">
              <a:rPr lang="en-US">
                <a:solidFill>
                  <a:prstClr val="black"/>
                </a:solidFill>
              </a:rPr>
              <a:pPr defTabSz="457200"/>
              <a:t>4/13/16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4739323-1A54-524E-9A33-6F70F098E0D3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8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EAE1552-C8BA-5244-98F2-01B890250042}" type="datetimeFigureOut">
              <a:rPr lang="en-US">
                <a:solidFill>
                  <a:prstClr val="black"/>
                </a:solidFill>
              </a:rPr>
              <a:pPr defTabSz="457200"/>
              <a:t>4/13/16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4739323-1A54-524E-9A33-6F70F098E0D3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7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14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EAE1552-C8BA-5244-98F2-01B890250042}" type="datetimeFigureOut">
              <a:rPr lang="en-US">
                <a:solidFill>
                  <a:prstClr val="black"/>
                </a:solidFill>
              </a:rPr>
              <a:pPr defTabSz="457200"/>
              <a:t>4/13/16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4739323-1A54-524E-9A33-6F70F098E0D3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1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innerShdw blurRad="495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596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FFD02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25.png"/><Relationship Id="rId6" Type="http://schemas.openxmlformats.org/officeDocument/2006/relationships/image" Target="../media/image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openxmlformats.org/officeDocument/2006/relationships/audio" Target="NULL" TargetMode="External"/><Relationship Id="rId2" Type="http://schemas.microsoft.com/office/2007/relationships/media" Target="../media/media2.mp3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1.png"/><Relationship Id="rId1" Type="http://schemas.openxmlformats.org/officeDocument/2006/relationships/audio" Target="NULL" TargetMode="External"/><Relationship Id="rId2" Type="http://schemas.microsoft.com/office/2007/relationships/media" Target="../media/media3.mp3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25.png"/><Relationship Id="rId6" Type="http://schemas.openxmlformats.org/officeDocument/2006/relationships/image" Target="../media/image5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15.png"/><Relationship Id="rId10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microsoft.com/office/2007/relationships/hdphoto" Target="../media/hdphoto3.wdp"/><Relationship Id="rId13" Type="http://schemas.openxmlformats.org/officeDocument/2006/relationships/image" Target="../media/image15.png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3.png"/><Relationship Id="rId9" Type="http://schemas.microsoft.com/office/2007/relationships/hdphoto" Target="../media/hdphoto3.wdp"/><Relationship Id="rId10" Type="http://schemas.openxmlformats.org/officeDocument/2006/relationships/image" Target="../media/image15.png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5" Type="http://schemas.openxmlformats.org/officeDocument/2006/relationships/image" Target="../media/image47.png"/><Relationship Id="rId6" Type="http://schemas.microsoft.com/office/2007/relationships/hdphoto" Target="../media/hdphoto4.wdp"/><Relationship Id="rId7" Type="http://schemas.openxmlformats.org/officeDocument/2006/relationships/image" Target="../media/image48.png"/><Relationship Id="rId8" Type="http://schemas.openxmlformats.org/officeDocument/2006/relationships/image" Target="../media/image15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25.png"/><Relationship Id="rId6" Type="http://schemas.openxmlformats.org/officeDocument/2006/relationships/image" Target="../media/image5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1.png"/><Relationship Id="rId1" Type="http://schemas.openxmlformats.org/officeDocument/2006/relationships/video" Target="NULL" TargetMode="External"/><Relationship Id="rId2" Type="http://schemas.microsoft.com/office/2007/relationships/media" Target="../media/media4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55.png"/><Relationship Id="rId6" Type="http://schemas.openxmlformats.org/officeDocument/2006/relationships/image" Target="../media/image54.png"/><Relationship Id="rId7" Type="http://schemas.openxmlformats.org/officeDocument/2006/relationships/image" Target="../media/image1.png"/><Relationship Id="rId1" Type="http://schemas.openxmlformats.org/officeDocument/2006/relationships/video" Target="NULL" TargetMode="External"/><Relationship Id="rId2" Type="http://schemas.microsoft.com/office/2007/relationships/media" Target="../media/media5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file://localhost/Users/stephaniearndt/Dropbox/Guard911/Video%20&amp;%20Audio%20Files/Sandy%20Hook%20911%20Call.wav" TargetMode="External"/><Relationship Id="rId4" Type="http://schemas.openxmlformats.org/officeDocument/2006/relationships/audio" Target="file://localhost/Users/stephaniearndt/Dropbox/Guard911/Video%20&amp;%20Audio%20Files/Sandy%20Hook%20911%20Call.wav" TargetMode="External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" y="1956048"/>
            <a:ext cx="8310078" cy="31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6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" y="1956048"/>
            <a:ext cx="8310078" cy="31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53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r="46029"/>
          <a:stretch/>
        </p:blipFill>
        <p:spPr>
          <a:xfrm>
            <a:off x="-35169" y="0"/>
            <a:ext cx="9179169" cy="68540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28719" y="4708869"/>
            <a:ext cx="3318743" cy="1234440"/>
            <a:chOff x="2781301" y="4708869"/>
            <a:chExt cx="3318743" cy="1234440"/>
          </a:xfrm>
        </p:grpSpPr>
        <p:sp>
          <p:nvSpPr>
            <p:cNvPr id="15" name="Rectangle 14"/>
            <p:cNvSpPr/>
            <p:nvPr/>
          </p:nvSpPr>
          <p:spPr>
            <a:xfrm>
              <a:off x="2781301" y="4708869"/>
              <a:ext cx="3318743" cy="1234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90937" y="4798293"/>
              <a:ext cx="307982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>
                <a:spcAft>
                  <a:spcPts val="600"/>
                </a:spcAft>
              </a:pPr>
              <a:r>
                <a:rPr lang="en-US" sz="1600" dirty="0">
                  <a:solidFill>
                    <a:srgbClr val="002959"/>
                  </a:solidFill>
                </a:rPr>
                <a:t>Does not help the first responding officers who are trained to rush toward the sound of gunfire.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28719" y="1713053"/>
            <a:ext cx="3318743" cy="945296"/>
            <a:chOff x="2797993" y="1715681"/>
            <a:chExt cx="3318743" cy="945296"/>
          </a:xfrm>
        </p:grpSpPr>
        <p:sp>
          <p:nvSpPr>
            <p:cNvPr id="18" name="Rectangle 17"/>
            <p:cNvSpPr/>
            <p:nvPr/>
          </p:nvSpPr>
          <p:spPr>
            <a:xfrm>
              <a:off x="2797993" y="1715681"/>
              <a:ext cx="3318743" cy="9452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890937" y="1954322"/>
              <a:ext cx="233711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>
                <a:spcAft>
                  <a:spcPts val="600"/>
                </a:spcAft>
              </a:pPr>
              <a:r>
                <a:rPr lang="en-US" sz="1600" dirty="0">
                  <a:solidFill>
                    <a:srgbClr val="002959"/>
                  </a:solidFill>
                </a:rPr>
                <a:t>Costly at a salary of $40,000-$60,000 /year.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28258" y="3069031"/>
            <a:ext cx="3319204" cy="1371600"/>
            <a:chOff x="2797533" y="3103756"/>
            <a:chExt cx="3319204" cy="1371600"/>
          </a:xfrm>
        </p:grpSpPr>
        <p:sp>
          <p:nvSpPr>
            <p:cNvPr id="17" name="Rectangle 16"/>
            <p:cNvSpPr/>
            <p:nvPr/>
          </p:nvSpPr>
          <p:spPr>
            <a:xfrm>
              <a:off x="2797533" y="3103756"/>
              <a:ext cx="3318743" cy="1371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90937" y="3156211"/>
              <a:ext cx="3225800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>
                <a:spcAft>
                  <a:spcPts val="600"/>
                </a:spcAft>
              </a:pPr>
              <a:r>
                <a:rPr lang="en-US" sz="1600" dirty="0">
                  <a:solidFill>
                    <a:srgbClr val="002959"/>
                  </a:solidFill>
                </a:rPr>
                <a:t>Liability issues.</a:t>
              </a:r>
            </a:p>
            <a:p>
              <a:pPr marL="0" lvl="1" defTabSz="457200">
                <a:spcAft>
                  <a:spcPts val="600"/>
                </a:spcAft>
              </a:pPr>
              <a:r>
                <a:rPr lang="en-US" sz="1600" dirty="0">
                  <a:solidFill>
                    <a:srgbClr val="002959"/>
                  </a:solidFill>
                </a:rPr>
                <a:t>Thousands of dollars for training </a:t>
              </a:r>
              <a:br>
                <a:rPr lang="en-US" sz="1600" dirty="0">
                  <a:solidFill>
                    <a:srgbClr val="002959"/>
                  </a:solidFill>
                </a:rPr>
              </a:br>
              <a:r>
                <a:rPr lang="en-US" sz="1600" dirty="0">
                  <a:solidFill>
                    <a:srgbClr val="002959"/>
                  </a:solidFill>
                </a:rPr>
                <a:t>and certification mandates.</a:t>
              </a:r>
            </a:p>
            <a:p>
              <a:pPr marL="0" lvl="1" defTabSz="457200">
                <a:spcAft>
                  <a:spcPts val="600"/>
                </a:spcAft>
              </a:pPr>
              <a:r>
                <a:rPr lang="en-US" sz="1600" dirty="0">
                  <a:solidFill>
                    <a:srgbClr val="002959"/>
                  </a:solidFill>
                </a:rPr>
                <a:t>Brings the problem to work.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0771" y="1417638"/>
            <a:ext cx="2794362" cy="4665662"/>
            <a:chOff x="-13061" y="1417638"/>
            <a:chExt cx="2794362" cy="4665662"/>
          </a:xfrm>
        </p:grpSpPr>
        <p:sp>
          <p:nvSpPr>
            <p:cNvPr id="10" name="Rectangle 9"/>
            <p:cNvSpPr/>
            <p:nvPr/>
          </p:nvSpPr>
          <p:spPr>
            <a:xfrm>
              <a:off x="-13061" y="1417638"/>
              <a:ext cx="2794362" cy="4665662"/>
            </a:xfrm>
            <a:prstGeom prst="rect">
              <a:avLst/>
            </a:prstGeom>
            <a:solidFill>
              <a:srgbClr val="356AA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399450" y="2956392"/>
              <a:ext cx="2191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9450" y="4542361"/>
              <a:ext cx="2191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Solutions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9450" y="1891236"/>
            <a:ext cx="2331049" cy="713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r>
              <a:rPr lang="en-US" sz="2000" b="1" dirty="0"/>
              <a:t>Hire an armed security officer?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9450" y="3082129"/>
            <a:ext cx="2331049" cy="1462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r>
              <a:rPr lang="en-US" sz="2000" b="1" dirty="0"/>
              <a:t>Arm our staff with weapons?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50" y="4793528"/>
            <a:ext cx="2023709" cy="1108508"/>
          </a:xfrm>
        </p:spPr>
        <p:txBody>
          <a:bodyPr vert="horz" lIns="0" tIns="0" rIns="0" bIns="0" rtlCol="0" anchor="t">
            <a:noAutofit/>
          </a:bodyPr>
          <a:lstStyle/>
          <a:p>
            <a:pPr marL="635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Provide police with digital maps?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72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61 -1.48148E-6 L -0.00295 -1.48148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84 -7.40741E-7 L 1.38889E-6 -7.40741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31 0 L 1.38889E-6 0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5" r="12343"/>
          <a:stretch/>
        </p:blipFill>
        <p:spPr>
          <a:xfrm>
            <a:off x="-35169" y="0"/>
            <a:ext cx="9179169" cy="68540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117498" y="2790759"/>
            <a:ext cx="2679192" cy="3240858"/>
            <a:chOff x="2781301" y="2983542"/>
            <a:chExt cx="3119285" cy="2596383"/>
          </a:xfrm>
        </p:grpSpPr>
        <p:sp>
          <p:nvSpPr>
            <p:cNvPr id="25" name="Rectangle 24"/>
            <p:cNvSpPr/>
            <p:nvPr/>
          </p:nvSpPr>
          <p:spPr>
            <a:xfrm>
              <a:off x="2781301" y="2983542"/>
              <a:ext cx="3119285" cy="25963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06445" y="3121205"/>
              <a:ext cx="2672770" cy="2243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/>
              <a:r>
                <a:rPr lang="en-US" sz="1600" dirty="0">
                  <a:solidFill>
                    <a:srgbClr val="002959"/>
                  </a:solidFill>
                </a:rPr>
                <a:t>Must be monitored and then reported.</a:t>
              </a:r>
            </a:p>
            <a:p>
              <a:pPr marL="0" lvl="1" defTabSz="457200"/>
              <a:endParaRPr lang="en-US" sz="1600" dirty="0">
                <a:solidFill>
                  <a:srgbClr val="002959"/>
                </a:solidFill>
              </a:endParaRPr>
            </a:p>
            <a:p>
              <a:pPr marL="0" lvl="1" defTabSz="457200"/>
              <a:r>
                <a:rPr lang="en-US" sz="1600" dirty="0">
                  <a:solidFill>
                    <a:srgbClr val="002959"/>
                  </a:solidFill>
                </a:rPr>
                <a:t>Have no impact on police response time.</a:t>
              </a:r>
            </a:p>
            <a:p>
              <a:pPr marL="0" lvl="1" defTabSz="457200"/>
              <a:endParaRPr lang="en-US" sz="1600" dirty="0">
                <a:solidFill>
                  <a:srgbClr val="002959"/>
                </a:solidFill>
              </a:endParaRPr>
            </a:p>
            <a:p>
              <a:pPr marL="0" lvl="1" defTabSz="457200"/>
              <a:r>
                <a:rPr lang="en-US" sz="1600" dirty="0">
                  <a:solidFill>
                    <a:srgbClr val="002959"/>
                  </a:solidFill>
                </a:rPr>
                <a:t>Very expensive to install.</a:t>
              </a:r>
            </a:p>
            <a:p>
              <a:pPr marL="0" lvl="1" defTabSz="457200"/>
              <a:endParaRPr lang="en-US" sz="1600" dirty="0">
                <a:solidFill>
                  <a:srgbClr val="002959"/>
                </a:solidFill>
              </a:endParaRPr>
            </a:p>
            <a:p>
              <a:pPr marL="0" lvl="1" defTabSz="457200"/>
              <a:r>
                <a:rPr lang="en-US" sz="1600" dirty="0">
                  <a:solidFill>
                    <a:srgbClr val="002959"/>
                  </a:solidFill>
                </a:rPr>
                <a:t>Capture the crime to later talk about.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2388" y="2785871"/>
            <a:ext cx="2864224" cy="3254710"/>
            <a:chOff x="2797993" y="1420267"/>
            <a:chExt cx="3131263" cy="3148287"/>
          </a:xfrm>
        </p:grpSpPr>
        <p:sp>
          <p:nvSpPr>
            <p:cNvPr id="12" name="Rectangle 11"/>
            <p:cNvSpPr/>
            <p:nvPr/>
          </p:nvSpPr>
          <p:spPr>
            <a:xfrm>
              <a:off x="2797993" y="1420267"/>
              <a:ext cx="3131263" cy="31482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83197" y="1610068"/>
              <a:ext cx="2931747" cy="28431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>
                <a:spcAft>
                  <a:spcPts val="600"/>
                </a:spcAft>
                <a:buFont typeface="Arial"/>
                <a:buNone/>
              </a:pPr>
              <a:r>
                <a:rPr lang="en-US" sz="1600" dirty="0">
                  <a:solidFill>
                    <a:srgbClr val="002959"/>
                  </a:solidFill>
                </a:rPr>
                <a:t>Only speed dial 911.</a:t>
              </a:r>
            </a:p>
            <a:p>
              <a:pPr marL="0" lvl="1" defTabSz="457200">
                <a:spcAft>
                  <a:spcPts val="600"/>
                </a:spcAft>
                <a:buFont typeface="Arial"/>
                <a:buNone/>
              </a:pPr>
              <a:r>
                <a:rPr lang="en-US" sz="1600" dirty="0">
                  <a:solidFill>
                    <a:srgbClr val="002959"/>
                  </a:solidFill>
                </a:rPr>
                <a:t>Limited number because of the cost.</a:t>
              </a:r>
            </a:p>
            <a:p>
              <a:pPr marL="0" lvl="1" defTabSz="457200">
                <a:spcAft>
                  <a:spcPts val="600"/>
                </a:spcAft>
                <a:buFont typeface="Arial"/>
                <a:buNone/>
              </a:pPr>
              <a:r>
                <a:rPr lang="en-US" sz="1600" dirty="0">
                  <a:solidFill>
                    <a:srgbClr val="002959"/>
                  </a:solidFill>
                </a:rPr>
                <a:t>Need to be strategically placed and are not mobile.</a:t>
              </a:r>
            </a:p>
            <a:p>
              <a:pPr marL="0" lvl="1" defTabSz="457200">
                <a:spcAft>
                  <a:spcPts val="600"/>
                </a:spcAft>
                <a:buFont typeface="Arial"/>
                <a:buNone/>
              </a:pPr>
              <a:r>
                <a:rPr lang="en-US" sz="1600" dirty="0">
                  <a:solidFill>
                    <a:srgbClr val="002959"/>
                  </a:solidFill>
                </a:rPr>
                <a:t>False alarms.</a:t>
              </a:r>
            </a:p>
            <a:p>
              <a:pPr marL="0" lvl="1" defTabSz="457200">
                <a:spcAft>
                  <a:spcPts val="600"/>
                </a:spcAft>
                <a:buFont typeface="Arial"/>
                <a:buNone/>
              </a:pPr>
              <a:endParaRPr lang="en-US" sz="1600" b="1" dirty="0">
                <a:solidFill>
                  <a:srgbClr val="002959"/>
                </a:solidFill>
              </a:endParaRPr>
            </a:p>
            <a:p>
              <a:pPr marL="0" lvl="1" defTabSz="457200">
                <a:spcAft>
                  <a:spcPts val="600"/>
                </a:spcAft>
                <a:buFont typeface="Arial"/>
                <a:buNone/>
              </a:pPr>
              <a:r>
                <a:rPr lang="en-US" sz="1600" b="1" dirty="0">
                  <a:solidFill>
                    <a:srgbClr val="002959"/>
                  </a:solidFill>
                </a:rPr>
                <a:t>Pre-smart phone &amp;   Pre-social networking solution.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90090" y="2799723"/>
            <a:ext cx="2679192" cy="3240858"/>
            <a:chOff x="2781301" y="2983542"/>
            <a:chExt cx="3119285" cy="2596383"/>
          </a:xfrm>
        </p:grpSpPr>
        <p:sp>
          <p:nvSpPr>
            <p:cNvPr id="15" name="Rectangle 14"/>
            <p:cNvSpPr/>
            <p:nvPr/>
          </p:nvSpPr>
          <p:spPr>
            <a:xfrm>
              <a:off x="2781301" y="2983542"/>
              <a:ext cx="3119285" cy="25963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23720" y="3692571"/>
              <a:ext cx="2672770" cy="1652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/>
              <a:r>
                <a:rPr lang="en-US" sz="1600" dirty="0">
                  <a:solidFill>
                    <a:srgbClr val="002959"/>
                  </a:solidFill>
                </a:rPr>
                <a:t>Have no impact on police response time.</a:t>
              </a:r>
            </a:p>
            <a:p>
              <a:pPr marL="0" lvl="1" defTabSz="457200"/>
              <a:endParaRPr lang="en-US" sz="1600" dirty="0">
                <a:solidFill>
                  <a:srgbClr val="002959"/>
                </a:solidFill>
              </a:endParaRPr>
            </a:p>
            <a:p>
              <a:pPr marL="0" lvl="1" defTabSz="457200"/>
              <a:r>
                <a:rPr lang="en-US" sz="1600" dirty="0">
                  <a:solidFill>
                    <a:srgbClr val="002959"/>
                  </a:solidFill>
                </a:rPr>
                <a:t>TruArmor.com</a:t>
              </a:r>
            </a:p>
            <a:p>
              <a:pPr marL="0" lvl="1" defTabSz="457200"/>
              <a:r>
                <a:rPr lang="en-US" sz="1600" dirty="0">
                  <a:solidFill>
                    <a:srgbClr val="002959"/>
                  </a:solidFill>
                </a:rPr>
                <a:t>FANTASTIC product and partner of Guard911</a:t>
              </a:r>
            </a:p>
            <a:p>
              <a:pPr marL="0" lvl="1" defTabSz="457200"/>
              <a:endParaRPr lang="en-US" sz="1600" dirty="0">
                <a:solidFill>
                  <a:srgbClr val="002959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13863" y="3108518"/>
              <a:ext cx="2672770" cy="271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/>
              <a:r>
                <a:rPr lang="en-US" sz="1600" dirty="0">
                  <a:solidFill>
                    <a:srgbClr val="002959"/>
                  </a:solidFill>
                </a:rPr>
                <a:t>These are delay tactics.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523" y="-335376"/>
            <a:ext cx="8786684" cy="3135101"/>
            <a:chOff x="1969025" y="-335376"/>
            <a:chExt cx="6262529" cy="3135101"/>
          </a:xfrm>
        </p:grpSpPr>
        <p:sp>
          <p:nvSpPr>
            <p:cNvPr id="17" name="Rectangle 16"/>
            <p:cNvSpPr/>
            <p:nvPr/>
          </p:nvSpPr>
          <p:spPr>
            <a:xfrm rot="5400000">
              <a:off x="3532739" y="-1899090"/>
              <a:ext cx="3135101" cy="6262529"/>
            </a:xfrm>
            <a:prstGeom prst="rect">
              <a:avLst/>
            </a:prstGeom>
            <a:solidFill>
              <a:srgbClr val="356AA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4144215" y="477000"/>
              <a:ext cx="0" cy="212132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151224" y="477000"/>
              <a:ext cx="0" cy="212132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548976" y="1027970"/>
            <a:ext cx="2331049" cy="891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r>
              <a:rPr lang="en-US" sz="2000" b="1" dirty="0"/>
              <a:t>Install panic buttons?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464162" y="1027970"/>
            <a:ext cx="2331049" cy="1351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r>
              <a:rPr lang="en-US" sz="2000" b="1" dirty="0"/>
              <a:t>Install Door locks and bulletproof windows?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6291570" y="1027970"/>
            <a:ext cx="2331049" cy="756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Install video cameras?</a:t>
            </a:r>
          </a:p>
        </p:txBody>
      </p:sp>
    </p:spTree>
    <p:extLst>
      <p:ext uri="{BB962C8B-B14F-4D97-AF65-F5344CB8AC3E}">
        <p14:creationId xmlns:p14="http://schemas.microsoft.com/office/powerpoint/2010/main" val="7382042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44167 L 1.66667E-6 -1.48148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44167 L 3.61111E-6 -1.48148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44167 L 3.61111E-6 -1.48148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arbaradenny.com/wp-content/uploads/2012/12/Sandy-Hook-Elementary-Schoo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/>
          <a:stretch/>
        </p:blipFill>
        <p:spPr bwMode="auto">
          <a:xfrm>
            <a:off x="4992925" y="686293"/>
            <a:ext cx="3837831" cy="2878372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10800000">
            <a:off x="-17934" y="-20936"/>
            <a:ext cx="9161929" cy="218984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Is it working?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344187" y="1299660"/>
            <a:ext cx="4177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b="1" dirty="0">
                <a:solidFill>
                  <a:srgbClr val="2398E6"/>
                </a:solidFill>
              </a:rPr>
              <a:t>Sandy Hook Elementary was a “Hardened” target!</a:t>
            </a:r>
          </a:p>
        </p:txBody>
      </p:sp>
      <p:sp>
        <p:nvSpPr>
          <p:cNvPr id="8" name="Rectangle 7"/>
          <p:cNvSpPr/>
          <p:nvPr/>
        </p:nvSpPr>
        <p:spPr>
          <a:xfrm>
            <a:off x="344187" y="5748291"/>
            <a:ext cx="38154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</a:rPr>
              <a:t>and was the deadliest  </a:t>
            </a:r>
          </a:p>
          <a:p>
            <a:pPr defTabSz="457200"/>
            <a:r>
              <a:rPr lang="en-US" sz="2000" dirty="0">
                <a:solidFill>
                  <a:prstClr val="white"/>
                </a:solidFill>
              </a:rPr>
              <a:t>shooting at a U.S. high school.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187" y="2102196"/>
            <a:ext cx="5079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</a:rPr>
              <a:t>The second deadliest mass murder  </a:t>
            </a:r>
          </a:p>
          <a:p>
            <a:pPr defTabSz="457200"/>
            <a:r>
              <a:rPr lang="en-US" sz="2000" dirty="0">
                <a:solidFill>
                  <a:prstClr val="white"/>
                </a:solidFill>
              </a:rPr>
              <a:t>at a U.S. elementary school.</a:t>
            </a:r>
          </a:p>
        </p:txBody>
      </p:sp>
      <p:pic>
        <p:nvPicPr>
          <p:cNvPr id="4100" name="Picture 4" descr="http://www.columbine-online.com/columbine-online-img/school/columbine-high-school-2009-cafeteria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224">
            <a:off x="5183262" y="3377840"/>
            <a:ext cx="3487809" cy="2343371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4188" y="3498287"/>
            <a:ext cx="49718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</a:rPr>
              <a:t>Security system with video cameras.</a:t>
            </a:r>
          </a:p>
          <a:p>
            <a:pPr defTabSz="457200"/>
            <a:r>
              <a:rPr lang="en-US" sz="2000" dirty="0">
                <a:solidFill>
                  <a:prstClr val="white"/>
                </a:solidFill>
              </a:rPr>
              <a:t>Visitors must be identified &amp; buzzed in.</a:t>
            </a:r>
          </a:p>
          <a:p>
            <a:pPr defTabSz="457200"/>
            <a:r>
              <a:rPr lang="en-US" sz="2000" dirty="0">
                <a:solidFill>
                  <a:prstClr val="white"/>
                </a:solidFill>
              </a:rPr>
              <a:t>Bulletproof glass at entrance.</a:t>
            </a:r>
          </a:p>
          <a:p>
            <a:pPr defTabSz="457200"/>
            <a:r>
              <a:rPr lang="en-US" sz="2000" dirty="0">
                <a:solidFill>
                  <a:prstClr val="white"/>
                </a:solidFill>
              </a:rPr>
              <a:t>Doors locked after 9:30am.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649506" y="137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4194" y="3094875"/>
            <a:ext cx="4671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b="1" dirty="0">
                <a:solidFill>
                  <a:srgbClr val="2398E6"/>
                </a:solidFill>
              </a:rPr>
              <a:t>“Hardened Target”</a:t>
            </a:r>
            <a:endParaRPr lang="en-US" sz="2000" dirty="0">
              <a:solidFill>
                <a:srgbClr val="2398E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182" y="4977322"/>
            <a:ext cx="3677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b="1" dirty="0">
                <a:solidFill>
                  <a:srgbClr val="2398E6"/>
                </a:solidFill>
              </a:rPr>
              <a:t>Columbine had two armed security guards </a:t>
            </a:r>
            <a:endParaRPr lang="en-US" sz="2000" dirty="0">
              <a:solidFill>
                <a:srgbClr val="2398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  <p:bldP spid="9" grpId="0" build="p"/>
      <p:bldP spid="10" grpId="0" uiExpand="1" build="p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20"/>
          <p:cNvSpPr/>
          <p:nvPr/>
        </p:nvSpPr>
        <p:spPr>
          <a:xfrm rot="5400000">
            <a:off x="4154093" y="3260834"/>
            <a:ext cx="805061" cy="31867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770480" y="1662246"/>
            <a:ext cx="3793009" cy="3774281"/>
            <a:chOff x="4741391" y="1648619"/>
            <a:chExt cx="3793009" cy="3774281"/>
          </a:xfrm>
        </p:grpSpPr>
        <p:sp>
          <p:nvSpPr>
            <p:cNvPr id="9" name="Rectangle 8"/>
            <p:cNvSpPr/>
            <p:nvPr/>
          </p:nvSpPr>
          <p:spPr>
            <a:xfrm>
              <a:off x="4741391" y="1648619"/>
              <a:ext cx="3793009" cy="37742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41391" y="1648619"/>
              <a:ext cx="3793009" cy="586582"/>
            </a:xfrm>
            <a:prstGeom prst="rect">
              <a:avLst/>
            </a:prstGeom>
            <a:solidFill>
              <a:srgbClr val="356A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" y="1662246"/>
            <a:ext cx="3793009" cy="3774281"/>
            <a:chOff x="457200" y="1648619"/>
            <a:chExt cx="3793009" cy="3774281"/>
          </a:xfrm>
        </p:grpSpPr>
        <p:sp>
          <p:nvSpPr>
            <p:cNvPr id="2" name="Rectangle 1"/>
            <p:cNvSpPr/>
            <p:nvPr/>
          </p:nvSpPr>
          <p:spPr>
            <a:xfrm>
              <a:off x="457200" y="1648619"/>
              <a:ext cx="3793009" cy="37742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7200" y="1648619"/>
              <a:ext cx="3793009" cy="586582"/>
            </a:xfrm>
            <a:prstGeom prst="rect">
              <a:avLst/>
            </a:prstGeom>
            <a:solidFill>
              <a:srgbClr val="356A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4926570" y="2336800"/>
            <a:ext cx="3480830" cy="317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800"/>
              </a:spcAft>
              <a:buFont typeface="Arial"/>
              <a:buNone/>
            </a:pPr>
            <a:r>
              <a:rPr lang="en-US" sz="2400" b="1" dirty="0">
                <a:solidFill>
                  <a:srgbClr val="002959"/>
                </a:solidFill>
              </a:rPr>
              <a:t>ACTIVE SHOOTER TRAINING</a:t>
            </a:r>
          </a:p>
          <a:p>
            <a:pPr marL="292100" lvl="1" indent="-2921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2959"/>
                </a:solidFill>
              </a:rPr>
              <a:t>Closest officers respond to take immediate action.</a:t>
            </a:r>
          </a:p>
          <a:p>
            <a:pPr marL="292100" lvl="1" indent="-2921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2959"/>
                </a:solidFill>
              </a:rPr>
              <a:t>Enter the building and rush toward the sound of gunfire.</a:t>
            </a:r>
          </a:p>
          <a:p>
            <a:pPr marL="292100" lvl="1" indent="-2921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2959"/>
                </a:solidFill>
              </a:rPr>
              <a:t>Take down the shooter as quickly as possible.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79490" y="1732360"/>
            <a:ext cx="3793009" cy="419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/>
              <a:t>Post-Columbine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Police strategies have changed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50" y="2336800"/>
            <a:ext cx="3435350" cy="31750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2"/>
                </a:solidFill>
              </a:rPr>
              <a:t>CONTAIN &amp; WAIT STRATEGY</a:t>
            </a:r>
          </a:p>
          <a:p>
            <a:pPr marL="292100" lvl="1" indent="-2921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</a:rPr>
              <a:t>Set up perimeters (inner and outer).</a:t>
            </a:r>
          </a:p>
          <a:p>
            <a:pPr marL="292100" lvl="1" indent="-2921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</a:rPr>
              <a:t>Wait for specially trained elite police team (SWAT).</a:t>
            </a:r>
          </a:p>
          <a:p>
            <a:pPr marL="292100" lvl="1" indent="-2921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</a:rPr>
              <a:t>Try to negotiate and mitigate the situation.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1" y="1732360"/>
            <a:ext cx="3793008" cy="419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/>
              <a:t>Pre-Columbine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64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build="p"/>
      <p:bldP spid="12" grpId="0"/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43" y="262281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BBBFF"/>
                </a:solidFill>
              </a:rPr>
              <a:t>One Common Conclusion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69324" y="1600200"/>
            <a:ext cx="581747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During </a:t>
            </a:r>
            <a:r>
              <a:rPr lang="en-US" dirty="0"/>
              <a:t>EVERY ONE of these </a:t>
            </a:r>
            <a:r>
              <a:rPr lang="en-US" dirty="0" smtClean="0"/>
              <a:t>senseless </a:t>
            </a:r>
            <a:r>
              <a:rPr lang="en-US" dirty="0"/>
              <a:t>acts of violence </a:t>
            </a:r>
            <a:r>
              <a:rPr lang="en-US" dirty="0" smtClean="0"/>
              <a:t>studies </a:t>
            </a:r>
            <a:r>
              <a:rPr lang="en-US" dirty="0"/>
              <a:t>show that a shorter </a:t>
            </a:r>
            <a:r>
              <a:rPr lang="en-US" dirty="0" smtClean="0"/>
              <a:t>police </a:t>
            </a:r>
            <a:r>
              <a:rPr lang="en-US" dirty="0"/>
              <a:t>notification and </a:t>
            </a:r>
            <a:r>
              <a:rPr lang="en-US" dirty="0" smtClean="0"/>
              <a:t>subsequent </a:t>
            </a:r>
            <a:r>
              <a:rPr lang="en-US" dirty="0"/>
              <a:t>response time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can and </a:t>
            </a:r>
            <a:r>
              <a:rPr lang="en-US" dirty="0"/>
              <a:t>WILL save lives.</a:t>
            </a:r>
          </a:p>
        </p:txBody>
      </p:sp>
      <p:pic>
        <p:nvPicPr>
          <p:cNvPr id="6" name="HERO 911 SHIE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2" y="1878227"/>
            <a:ext cx="1640816" cy="231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1" y="1600201"/>
            <a:ext cx="4554414" cy="1828799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Social Protection Network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>
                <a:solidFill>
                  <a:schemeClr val="bg1"/>
                </a:solidFill>
              </a:rPr>
              <a:t>Next Generation Solution: Hero911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484" y="1704970"/>
            <a:ext cx="4234517" cy="119639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Organize the 880,000 active federal, state, &amp; local law enforcement officers (LEOs).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1" y="3661186"/>
            <a:ext cx="4033095" cy="5391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2398E6"/>
                </a:solidFill>
              </a:rPr>
              <a:t>The goal is to increase the total number of responders:</a:t>
            </a:r>
          </a:p>
        </p:txBody>
      </p:sp>
      <p:grpSp>
        <p:nvGrpSpPr>
          <p:cNvPr id="182" name="Group 181"/>
          <p:cNvGrpSpPr/>
          <p:nvPr/>
        </p:nvGrpSpPr>
        <p:grpSpPr>
          <a:xfrm>
            <a:off x="6309803" y="4027835"/>
            <a:ext cx="1543529" cy="1553124"/>
            <a:chOff x="5547803" y="4027835"/>
            <a:chExt cx="1543529" cy="1553124"/>
          </a:xfrm>
        </p:grpSpPr>
        <p:sp>
          <p:nvSpPr>
            <p:cNvPr id="25" name="Oval 24"/>
            <p:cNvSpPr/>
            <p:nvPr/>
          </p:nvSpPr>
          <p:spPr>
            <a:xfrm>
              <a:off x="5581791" y="4027835"/>
              <a:ext cx="1450152" cy="15531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547803" y="4279670"/>
              <a:ext cx="1543529" cy="6138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400050" algn="ctr">
                <a:buFont typeface="Arial"/>
                <a:buNone/>
              </a:pPr>
              <a:r>
                <a:rPr lang="en-US" sz="2800" b="1" dirty="0">
                  <a:solidFill>
                    <a:srgbClr val="002959"/>
                  </a:solidFill>
                </a:rPr>
                <a:t>784%</a:t>
              </a: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5622186" y="4661577"/>
              <a:ext cx="1394762" cy="6138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Font typeface="Arial"/>
                <a:buNone/>
              </a:pPr>
              <a:r>
                <a:rPr lang="en-US" sz="1400" dirty="0">
                  <a:solidFill>
                    <a:srgbClr val="002959"/>
                  </a:solidFill>
                </a:rPr>
                <a:t>increase in potential responders!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252087" y="2550813"/>
            <a:ext cx="651914" cy="887713"/>
            <a:chOff x="9637713" y="-1482726"/>
            <a:chExt cx="1417637" cy="1930401"/>
          </a:xfrm>
          <a:solidFill>
            <a:schemeClr val="tx2"/>
          </a:solidFill>
        </p:grpSpPr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10020300" y="-1246188"/>
              <a:ext cx="657225" cy="139700"/>
            </a:xfrm>
            <a:custGeom>
              <a:avLst/>
              <a:gdLst>
                <a:gd name="T0" fmla="*/ 0 w 174"/>
                <a:gd name="T1" fmla="*/ 13 h 37"/>
                <a:gd name="T2" fmla="*/ 0 w 174"/>
                <a:gd name="T3" fmla="*/ 37 h 37"/>
                <a:gd name="T4" fmla="*/ 174 w 174"/>
                <a:gd name="T5" fmla="*/ 37 h 37"/>
                <a:gd name="T6" fmla="*/ 174 w 174"/>
                <a:gd name="T7" fmla="*/ 13 h 37"/>
                <a:gd name="T8" fmla="*/ 0 w 174"/>
                <a:gd name="T9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7">
                  <a:moveTo>
                    <a:pt x="0" y="13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13"/>
                    <a:pt x="106" y="0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10020300" y="-1065213"/>
              <a:ext cx="657225" cy="76200"/>
            </a:xfrm>
            <a:custGeom>
              <a:avLst/>
              <a:gdLst>
                <a:gd name="T0" fmla="*/ 0 w 174"/>
                <a:gd name="T1" fmla="*/ 0 h 20"/>
                <a:gd name="T2" fmla="*/ 174 w 174"/>
                <a:gd name="T3" fmla="*/ 0 h 20"/>
                <a:gd name="T4" fmla="*/ 87 w 174"/>
                <a:gd name="T5" fmla="*/ 18 h 20"/>
                <a:gd name="T6" fmla="*/ 0 w 174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20">
                  <a:moveTo>
                    <a:pt x="0" y="0"/>
                  </a:move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55" y="20"/>
                    <a:pt x="87" y="18"/>
                  </a:cubicBezTo>
                  <a:cubicBezTo>
                    <a:pt x="19" y="17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auto">
            <a:xfrm>
              <a:off x="10004425" y="-1030288"/>
              <a:ext cx="673100" cy="482600"/>
            </a:xfrm>
            <a:custGeom>
              <a:avLst/>
              <a:gdLst>
                <a:gd name="T0" fmla="*/ 11 w 178"/>
                <a:gd name="T1" fmla="*/ 0 h 128"/>
                <a:gd name="T2" fmla="*/ 11 w 178"/>
                <a:gd name="T3" fmla="*/ 25 h 128"/>
                <a:gd name="T4" fmla="*/ 4 w 178"/>
                <a:gd name="T5" fmla="*/ 37 h 128"/>
                <a:gd name="T6" fmla="*/ 22 w 178"/>
                <a:gd name="T7" fmla="*/ 63 h 128"/>
                <a:gd name="T8" fmla="*/ 91 w 178"/>
                <a:gd name="T9" fmla="*/ 127 h 128"/>
                <a:gd name="T10" fmla="*/ 159 w 178"/>
                <a:gd name="T11" fmla="*/ 63 h 128"/>
                <a:gd name="T12" fmla="*/ 178 w 178"/>
                <a:gd name="T13" fmla="*/ 32 h 128"/>
                <a:gd name="T14" fmla="*/ 168 w 178"/>
                <a:gd name="T15" fmla="*/ 21 h 128"/>
                <a:gd name="T16" fmla="*/ 172 w 178"/>
                <a:gd name="T17" fmla="*/ 0 h 128"/>
                <a:gd name="T18" fmla="*/ 91 w 178"/>
                <a:gd name="T19" fmla="*/ 19 h 128"/>
                <a:gd name="T20" fmla="*/ 11 w 178"/>
                <a:gd name="T2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128">
                  <a:moveTo>
                    <a:pt x="11" y="0"/>
                  </a:move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0" y="21"/>
                    <a:pt x="4" y="37"/>
                  </a:cubicBezTo>
                  <a:cubicBezTo>
                    <a:pt x="8" y="53"/>
                    <a:pt x="22" y="63"/>
                    <a:pt x="22" y="63"/>
                  </a:cubicBezTo>
                  <a:cubicBezTo>
                    <a:pt x="22" y="63"/>
                    <a:pt x="23" y="125"/>
                    <a:pt x="91" y="127"/>
                  </a:cubicBezTo>
                  <a:cubicBezTo>
                    <a:pt x="159" y="128"/>
                    <a:pt x="159" y="63"/>
                    <a:pt x="159" y="63"/>
                  </a:cubicBezTo>
                  <a:cubicBezTo>
                    <a:pt x="159" y="63"/>
                    <a:pt x="178" y="60"/>
                    <a:pt x="178" y="32"/>
                  </a:cubicBezTo>
                  <a:cubicBezTo>
                    <a:pt x="178" y="4"/>
                    <a:pt x="168" y="21"/>
                    <a:pt x="168" y="21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39" y="19"/>
                    <a:pt x="91" y="19"/>
                  </a:cubicBezTo>
                  <a:cubicBezTo>
                    <a:pt x="43" y="19"/>
                    <a:pt x="11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10798175" y="-446088"/>
              <a:ext cx="257175" cy="893763"/>
            </a:xfrm>
            <a:custGeom>
              <a:avLst/>
              <a:gdLst>
                <a:gd name="T0" fmla="*/ 44 w 68"/>
                <a:gd name="T1" fmla="*/ 0 h 237"/>
                <a:gd name="T2" fmla="*/ 68 w 68"/>
                <a:gd name="T3" fmla="*/ 60 h 237"/>
                <a:gd name="T4" fmla="*/ 68 w 68"/>
                <a:gd name="T5" fmla="*/ 237 h 237"/>
                <a:gd name="T6" fmla="*/ 0 w 68"/>
                <a:gd name="T7" fmla="*/ 237 h 237"/>
                <a:gd name="T8" fmla="*/ 0 w 68"/>
                <a:gd name="T9" fmla="*/ 89 h 237"/>
                <a:gd name="T10" fmla="*/ 44 w 68"/>
                <a:gd name="T1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237">
                  <a:moveTo>
                    <a:pt x="44" y="0"/>
                  </a:moveTo>
                  <a:cubicBezTo>
                    <a:pt x="44" y="0"/>
                    <a:pt x="68" y="1"/>
                    <a:pt x="68" y="60"/>
                  </a:cubicBezTo>
                  <a:cubicBezTo>
                    <a:pt x="68" y="118"/>
                    <a:pt x="68" y="237"/>
                    <a:pt x="68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89"/>
                    <a:pt x="0" y="89"/>
                    <a:pt x="0" y="89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9637713" y="-446088"/>
              <a:ext cx="257175" cy="893763"/>
            </a:xfrm>
            <a:custGeom>
              <a:avLst/>
              <a:gdLst>
                <a:gd name="T0" fmla="*/ 28 w 68"/>
                <a:gd name="T1" fmla="*/ 0 h 237"/>
                <a:gd name="T2" fmla="*/ 68 w 68"/>
                <a:gd name="T3" fmla="*/ 92 h 237"/>
                <a:gd name="T4" fmla="*/ 68 w 68"/>
                <a:gd name="T5" fmla="*/ 237 h 237"/>
                <a:gd name="T6" fmla="*/ 0 w 68"/>
                <a:gd name="T7" fmla="*/ 237 h 237"/>
                <a:gd name="T8" fmla="*/ 0 w 68"/>
                <a:gd name="T9" fmla="*/ 66 h 237"/>
                <a:gd name="T10" fmla="*/ 28 w 68"/>
                <a:gd name="T1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237">
                  <a:moveTo>
                    <a:pt x="28" y="0"/>
                  </a:moveTo>
                  <a:cubicBezTo>
                    <a:pt x="68" y="92"/>
                    <a:pt x="68" y="92"/>
                    <a:pt x="68" y="92"/>
                  </a:cubicBezTo>
                  <a:cubicBezTo>
                    <a:pt x="68" y="237"/>
                    <a:pt x="68" y="237"/>
                    <a:pt x="68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2" y="13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24"/>
            <p:cNvSpPr>
              <a:spLocks noEditPoints="1"/>
            </p:cNvSpPr>
            <p:nvPr/>
          </p:nvSpPr>
          <p:spPr bwMode="auto">
            <a:xfrm>
              <a:off x="9894888" y="-1482726"/>
              <a:ext cx="903287" cy="266700"/>
            </a:xfrm>
            <a:custGeom>
              <a:avLst/>
              <a:gdLst>
                <a:gd name="T0" fmla="*/ 191 w 239"/>
                <a:gd name="T1" fmla="*/ 15 h 71"/>
                <a:gd name="T2" fmla="*/ 120 w 239"/>
                <a:gd name="T3" fmla="*/ 0 h 71"/>
                <a:gd name="T4" fmla="*/ 51 w 239"/>
                <a:gd name="T5" fmla="*/ 17 h 71"/>
                <a:gd name="T6" fmla="*/ 0 w 239"/>
                <a:gd name="T7" fmla="*/ 52 h 71"/>
                <a:gd name="T8" fmla="*/ 25 w 239"/>
                <a:gd name="T9" fmla="*/ 71 h 71"/>
                <a:gd name="T10" fmla="*/ 127 w 239"/>
                <a:gd name="T11" fmla="*/ 64 h 71"/>
                <a:gd name="T12" fmla="*/ 216 w 239"/>
                <a:gd name="T13" fmla="*/ 71 h 71"/>
                <a:gd name="T14" fmla="*/ 239 w 239"/>
                <a:gd name="T15" fmla="*/ 52 h 71"/>
                <a:gd name="T16" fmla="*/ 191 w 239"/>
                <a:gd name="T17" fmla="*/ 15 h 71"/>
                <a:gd name="T18" fmla="*/ 120 w 239"/>
                <a:gd name="T19" fmla="*/ 55 h 71"/>
                <a:gd name="T20" fmla="*/ 101 w 239"/>
                <a:gd name="T21" fmla="*/ 35 h 71"/>
                <a:gd name="T22" fmla="*/ 120 w 239"/>
                <a:gd name="T23" fmla="*/ 16 h 71"/>
                <a:gd name="T24" fmla="*/ 139 w 239"/>
                <a:gd name="T25" fmla="*/ 35 h 71"/>
                <a:gd name="T26" fmla="*/ 120 w 239"/>
                <a:gd name="T2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71">
                  <a:moveTo>
                    <a:pt x="191" y="15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95" y="65"/>
                    <a:pt x="127" y="64"/>
                  </a:cubicBezTo>
                  <a:cubicBezTo>
                    <a:pt x="159" y="63"/>
                    <a:pt x="216" y="71"/>
                    <a:pt x="216" y="71"/>
                  </a:cubicBezTo>
                  <a:cubicBezTo>
                    <a:pt x="239" y="52"/>
                    <a:pt x="239" y="52"/>
                    <a:pt x="239" y="52"/>
                  </a:cubicBezTo>
                  <a:lnTo>
                    <a:pt x="191" y="15"/>
                  </a:lnTo>
                  <a:close/>
                  <a:moveTo>
                    <a:pt x="120" y="55"/>
                  </a:moveTo>
                  <a:cubicBezTo>
                    <a:pt x="109" y="55"/>
                    <a:pt x="101" y="46"/>
                    <a:pt x="101" y="35"/>
                  </a:cubicBezTo>
                  <a:cubicBezTo>
                    <a:pt x="101" y="25"/>
                    <a:pt x="109" y="16"/>
                    <a:pt x="120" y="16"/>
                  </a:cubicBezTo>
                  <a:cubicBezTo>
                    <a:pt x="131" y="16"/>
                    <a:pt x="139" y="25"/>
                    <a:pt x="139" y="35"/>
                  </a:cubicBezTo>
                  <a:cubicBezTo>
                    <a:pt x="139" y="46"/>
                    <a:pt x="131" y="55"/>
                    <a:pt x="12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25"/>
            <p:cNvSpPr>
              <a:spLocks/>
            </p:cNvSpPr>
            <p:nvPr/>
          </p:nvSpPr>
          <p:spPr bwMode="auto">
            <a:xfrm>
              <a:off x="10110788" y="-604838"/>
              <a:ext cx="211137" cy="257175"/>
            </a:xfrm>
            <a:custGeom>
              <a:avLst/>
              <a:gdLst>
                <a:gd name="T0" fmla="*/ 56 w 56"/>
                <a:gd name="T1" fmla="*/ 23 h 68"/>
                <a:gd name="T2" fmla="*/ 0 w 56"/>
                <a:gd name="T3" fmla="*/ 0 h 68"/>
                <a:gd name="T4" fmla="*/ 0 w 56"/>
                <a:gd name="T5" fmla="*/ 1 h 68"/>
                <a:gd name="T6" fmla="*/ 24 w 56"/>
                <a:gd name="T7" fmla="*/ 68 h 68"/>
                <a:gd name="T8" fmla="*/ 56 w 56"/>
                <a:gd name="T9" fmla="*/ 2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8">
                  <a:moveTo>
                    <a:pt x="56" y="23"/>
                  </a:moveTo>
                  <a:cubicBezTo>
                    <a:pt x="28" y="19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4" y="68"/>
                    <a:pt x="24" y="68"/>
                    <a:pt x="24" y="68"/>
                  </a:cubicBezTo>
                  <a:lnTo>
                    <a:pt x="56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26"/>
            <p:cNvSpPr>
              <a:spLocks noEditPoints="1"/>
            </p:cNvSpPr>
            <p:nvPr/>
          </p:nvSpPr>
          <p:spPr bwMode="auto">
            <a:xfrm>
              <a:off x="9774238" y="-604838"/>
              <a:ext cx="1149350" cy="1052513"/>
            </a:xfrm>
            <a:custGeom>
              <a:avLst/>
              <a:gdLst>
                <a:gd name="T0" fmla="*/ 223 w 304"/>
                <a:gd name="T1" fmla="*/ 0 h 279"/>
                <a:gd name="T2" fmla="*/ 225 w 304"/>
                <a:gd name="T3" fmla="*/ 1 h 279"/>
                <a:gd name="T4" fmla="*/ 192 w 304"/>
                <a:gd name="T5" fmla="*/ 77 h 279"/>
                <a:gd name="T6" fmla="*/ 163 w 304"/>
                <a:gd name="T7" fmla="*/ 25 h 279"/>
                <a:gd name="T8" fmla="*/ 148 w 304"/>
                <a:gd name="T9" fmla="*/ 25 h 279"/>
                <a:gd name="T10" fmla="*/ 111 w 304"/>
                <a:gd name="T11" fmla="*/ 77 h 279"/>
                <a:gd name="T12" fmla="*/ 85 w 304"/>
                <a:gd name="T13" fmla="*/ 2 h 279"/>
                <a:gd name="T14" fmla="*/ 0 w 304"/>
                <a:gd name="T15" fmla="*/ 35 h 279"/>
                <a:gd name="T16" fmla="*/ 45 w 304"/>
                <a:gd name="T17" fmla="*/ 132 h 279"/>
                <a:gd name="T18" fmla="*/ 45 w 304"/>
                <a:gd name="T19" fmla="*/ 279 h 279"/>
                <a:gd name="T20" fmla="*/ 260 w 304"/>
                <a:gd name="T21" fmla="*/ 279 h 279"/>
                <a:gd name="T22" fmla="*/ 260 w 304"/>
                <a:gd name="T23" fmla="*/ 131 h 279"/>
                <a:gd name="T24" fmla="*/ 304 w 304"/>
                <a:gd name="T25" fmla="*/ 34 h 279"/>
                <a:gd name="T26" fmla="*/ 223 w 304"/>
                <a:gd name="T27" fmla="*/ 0 h 279"/>
                <a:gd name="T28" fmla="*/ 156 w 304"/>
                <a:gd name="T29" fmla="*/ 254 h 279"/>
                <a:gd name="T30" fmla="*/ 133 w 304"/>
                <a:gd name="T31" fmla="*/ 224 h 279"/>
                <a:gd name="T32" fmla="*/ 149 w 304"/>
                <a:gd name="T33" fmla="*/ 42 h 279"/>
                <a:gd name="T34" fmla="*/ 164 w 304"/>
                <a:gd name="T35" fmla="*/ 42 h 279"/>
                <a:gd name="T36" fmla="*/ 179 w 304"/>
                <a:gd name="T37" fmla="*/ 220 h 279"/>
                <a:gd name="T38" fmla="*/ 156 w 304"/>
                <a:gd name="T39" fmla="*/ 254 h 279"/>
                <a:gd name="T40" fmla="*/ 230 w 304"/>
                <a:gd name="T41" fmla="*/ 134 h 279"/>
                <a:gd name="T42" fmla="*/ 199 w 304"/>
                <a:gd name="T43" fmla="*/ 103 h 279"/>
                <a:gd name="T44" fmla="*/ 230 w 304"/>
                <a:gd name="T45" fmla="*/ 72 h 279"/>
                <a:gd name="T46" fmla="*/ 261 w 304"/>
                <a:gd name="T47" fmla="*/ 103 h 279"/>
                <a:gd name="T48" fmla="*/ 230 w 304"/>
                <a:gd name="T49" fmla="*/ 13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4" h="279">
                  <a:moveTo>
                    <a:pt x="223" y="0"/>
                  </a:moveTo>
                  <a:cubicBezTo>
                    <a:pt x="225" y="1"/>
                    <a:pt x="225" y="1"/>
                    <a:pt x="225" y="1"/>
                  </a:cubicBezTo>
                  <a:cubicBezTo>
                    <a:pt x="192" y="77"/>
                    <a:pt x="192" y="77"/>
                    <a:pt x="192" y="77"/>
                  </a:cubicBezTo>
                  <a:cubicBezTo>
                    <a:pt x="163" y="25"/>
                    <a:pt x="163" y="25"/>
                    <a:pt x="163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5" y="279"/>
                    <a:pt x="45" y="279"/>
                    <a:pt x="45" y="279"/>
                  </a:cubicBezTo>
                  <a:cubicBezTo>
                    <a:pt x="260" y="279"/>
                    <a:pt x="260" y="279"/>
                    <a:pt x="260" y="279"/>
                  </a:cubicBezTo>
                  <a:cubicBezTo>
                    <a:pt x="260" y="131"/>
                    <a:pt x="260" y="131"/>
                    <a:pt x="260" y="131"/>
                  </a:cubicBezTo>
                  <a:cubicBezTo>
                    <a:pt x="304" y="34"/>
                    <a:pt x="304" y="34"/>
                    <a:pt x="304" y="34"/>
                  </a:cubicBezTo>
                  <a:lnTo>
                    <a:pt x="223" y="0"/>
                  </a:lnTo>
                  <a:close/>
                  <a:moveTo>
                    <a:pt x="156" y="254"/>
                  </a:moveTo>
                  <a:cubicBezTo>
                    <a:pt x="133" y="224"/>
                    <a:pt x="133" y="224"/>
                    <a:pt x="133" y="224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79" y="220"/>
                    <a:pt x="179" y="220"/>
                    <a:pt x="179" y="220"/>
                  </a:cubicBezTo>
                  <a:lnTo>
                    <a:pt x="156" y="254"/>
                  </a:lnTo>
                  <a:close/>
                  <a:moveTo>
                    <a:pt x="230" y="134"/>
                  </a:moveTo>
                  <a:cubicBezTo>
                    <a:pt x="213" y="134"/>
                    <a:pt x="199" y="120"/>
                    <a:pt x="199" y="103"/>
                  </a:cubicBezTo>
                  <a:cubicBezTo>
                    <a:pt x="199" y="86"/>
                    <a:pt x="213" y="72"/>
                    <a:pt x="230" y="72"/>
                  </a:cubicBezTo>
                  <a:cubicBezTo>
                    <a:pt x="247" y="72"/>
                    <a:pt x="261" y="86"/>
                    <a:pt x="261" y="103"/>
                  </a:cubicBezTo>
                  <a:cubicBezTo>
                    <a:pt x="261" y="120"/>
                    <a:pt x="247" y="134"/>
                    <a:pt x="230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27"/>
            <p:cNvSpPr>
              <a:spLocks/>
            </p:cNvSpPr>
            <p:nvPr/>
          </p:nvSpPr>
          <p:spPr bwMode="auto">
            <a:xfrm>
              <a:off x="10401300" y="-596901"/>
              <a:ext cx="204787" cy="249238"/>
            </a:xfrm>
            <a:custGeom>
              <a:avLst/>
              <a:gdLst>
                <a:gd name="T0" fmla="*/ 54 w 54"/>
                <a:gd name="T1" fmla="*/ 0 h 66"/>
                <a:gd name="T2" fmla="*/ 0 w 54"/>
                <a:gd name="T3" fmla="*/ 20 h 66"/>
                <a:gd name="T4" fmla="*/ 26 w 54"/>
                <a:gd name="T5" fmla="*/ 66 h 66"/>
                <a:gd name="T6" fmla="*/ 54 w 54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6">
                  <a:moveTo>
                    <a:pt x="54" y="0"/>
                  </a:moveTo>
                  <a:cubicBezTo>
                    <a:pt x="46" y="4"/>
                    <a:pt x="22" y="16"/>
                    <a:pt x="0" y="20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28"/>
            <p:cNvSpPr>
              <a:spLocks/>
            </p:cNvSpPr>
            <p:nvPr/>
          </p:nvSpPr>
          <p:spPr bwMode="auto">
            <a:xfrm>
              <a:off x="10096500" y="-604838"/>
              <a:ext cx="14287" cy="7938"/>
            </a:xfrm>
            <a:custGeom>
              <a:avLst/>
              <a:gdLst>
                <a:gd name="T0" fmla="*/ 9 w 9"/>
                <a:gd name="T1" fmla="*/ 0 h 5"/>
                <a:gd name="T2" fmla="*/ 0 w 9"/>
                <a:gd name="T3" fmla="*/ 3 h 5"/>
                <a:gd name="T4" fmla="*/ 0 w 9"/>
                <a:gd name="T5" fmla="*/ 5 h 5"/>
                <a:gd name="T6" fmla="*/ 9 w 9"/>
                <a:gd name="T7" fmla="*/ 3 h 5"/>
                <a:gd name="T8" fmla="*/ 9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9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29"/>
            <p:cNvSpPr>
              <a:spLocks/>
            </p:cNvSpPr>
            <p:nvPr/>
          </p:nvSpPr>
          <p:spPr bwMode="auto">
            <a:xfrm>
              <a:off x="10606088" y="-604838"/>
              <a:ext cx="11112" cy="7938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2 h 2"/>
                <a:gd name="T4" fmla="*/ 3 w 3"/>
                <a:gd name="T5" fmla="*/ 0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3" y="0"/>
                    <a:pt x="3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30"/>
            <p:cNvSpPr>
              <a:spLocks/>
            </p:cNvSpPr>
            <p:nvPr/>
          </p:nvSpPr>
          <p:spPr bwMode="auto">
            <a:xfrm>
              <a:off x="10321925" y="-525463"/>
              <a:ext cx="79375" cy="7938"/>
            </a:xfrm>
            <a:custGeom>
              <a:avLst/>
              <a:gdLst>
                <a:gd name="T0" fmla="*/ 21 w 21"/>
                <a:gd name="T1" fmla="*/ 1 h 2"/>
                <a:gd name="T2" fmla="*/ 20 w 21"/>
                <a:gd name="T3" fmla="*/ 0 h 2"/>
                <a:gd name="T4" fmla="*/ 1 w 21"/>
                <a:gd name="T5" fmla="*/ 0 h 2"/>
                <a:gd name="T6" fmla="*/ 0 w 21"/>
                <a:gd name="T7" fmla="*/ 2 h 2"/>
                <a:gd name="T8" fmla="*/ 7 w 21"/>
                <a:gd name="T9" fmla="*/ 2 h 2"/>
                <a:gd name="T10" fmla="*/ 21 w 2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">
                  <a:moveTo>
                    <a:pt x="21" y="1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5" y="2"/>
                    <a:pt x="7" y="2"/>
                  </a:cubicBezTo>
                  <a:cubicBezTo>
                    <a:pt x="11" y="2"/>
                    <a:pt x="16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>
          <a:xfrm>
            <a:off x="669484" y="2705505"/>
            <a:ext cx="2841008" cy="7234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/>
              <a:buNone/>
            </a:pPr>
            <a:r>
              <a:rPr lang="en-US" sz="1800" dirty="0">
                <a:solidFill>
                  <a:srgbClr val="0070C0"/>
                </a:solidFill>
              </a:rPr>
              <a:t>176,000 on-duty (20%)</a:t>
            </a:r>
          </a:p>
          <a:p>
            <a:pPr marL="0" lvl="1" indent="0">
              <a:buFont typeface="Arial"/>
              <a:buNone/>
            </a:pPr>
            <a:r>
              <a:rPr lang="en-US" sz="1800" dirty="0">
                <a:solidFill>
                  <a:srgbClr val="0070C0"/>
                </a:solidFill>
              </a:rPr>
              <a:t>704,000 off-duty (80%)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58795" y="1600201"/>
            <a:ext cx="3449128" cy="2130024"/>
            <a:chOff x="5258795" y="1600201"/>
            <a:chExt cx="3449128" cy="2130024"/>
          </a:xfrm>
        </p:grpSpPr>
        <p:sp>
          <p:nvSpPr>
            <p:cNvPr id="29" name="Rectangle 28"/>
            <p:cNvSpPr/>
            <p:nvPr/>
          </p:nvSpPr>
          <p:spPr>
            <a:xfrm>
              <a:off x="5258795" y="1600201"/>
              <a:ext cx="3449128" cy="1828799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5448300" y="1704970"/>
              <a:ext cx="3238500" cy="202525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sz="2200" b="1" dirty="0">
                  <a:solidFill>
                    <a:schemeClr val="tx2"/>
                  </a:solidFill>
                </a:rPr>
                <a:t>Enlist the 500,000 retired officers.</a:t>
              </a:r>
            </a:p>
            <a:p>
              <a:pPr marL="0" lvl="1" indent="0">
                <a:buFont typeface="Arial"/>
                <a:buNone/>
              </a:pPr>
              <a:r>
                <a:rPr lang="en-US" sz="1800" dirty="0">
                  <a:solidFill>
                    <a:srgbClr val="0070C0"/>
                  </a:solidFill>
                </a:rPr>
                <a:t>With annual certification </a:t>
              </a:r>
              <a:br>
                <a:rPr lang="en-US" sz="1800" dirty="0">
                  <a:solidFill>
                    <a:srgbClr val="0070C0"/>
                  </a:solidFill>
                </a:rPr>
              </a:br>
              <a:r>
                <a:rPr lang="en-US" sz="1800" dirty="0">
                  <a:solidFill>
                    <a:srgbClr val="0070C0"/>
                  </a:solidFill>
                </a:rPr>
                <a:t>and training to carry </a:t>
              </a:r>
              <a:br>
                <a:rPr lang="en-US" sz="1800" dirty="0">
                  <a:solidFill>
                    <a:srgbClr val="0070C0"/>
                  </a:solidFill>
                </a:rPr>
              </a:br>
              <a:r>
                <a:rPr lang="en-US" sz="1800" dirty="0">
                  <a:solidFill>
                    <a:srgbClr val="0070C0"/>
                  </a:solidFill>
                </a:rPr>
                <a:t>a weapon.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909687" y="2550813"/>
              <a:ext cx="651914" cy="887713"/>
              <a:chOff x="9637713" y="-1482726"/>
              <a:chExt cx="1417637" cy="1930401"/>
            </a:xfrm>
            <a:solidFill>
              <a:schemeClr val="tx2"/>
            </a:solidFill>
          </p:grpSpPr>
          <p:sp>
            <p:nvSpPr>
              <p:cNvPr id="32" name="Freeform 19"/>
              <p:cNvSpPr>
                <a:spLocks/>
              </p:cNvSpPr>
              <p:nvPr/>
            </p:nvSpPr>
            <p:spPr bwMode="auto">
              <a:xfrm>
                <a:off x="10020300" y="-1246188"/>
                <a:ext cx="657225" cy="139700"/>
              </a:xfrm>
              <a:custGeom>
                <a:avLst/>
                <a:gdLst>
                  <a:gd name="T0" fmla="*/ 0 w 174"/>
                  <a:gd name="T1" fmla="*/ 13 h 37"/>
                  <a:gd name="T2" fmla="*/ 0 w 174"/>
                  <a:gd name="T3" fmla="*/ 37 h 37"/>
                  <a:gd name="T4" fmla="*/ 174 w 174"/>
                  <a:gd name="T5" fmla="*/ 37 h 37"/>
                  <a:gd name="T6" fmla="*/ 174 w 174"/>
                  <a:gd name="T7" fmla="*/ 13 h 37"/>
                  <a:gd name="T8" fmla="*/ 0 w 174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37">
                    <a:moveTo>
                      <a:pt x="0" y="1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174" y="37"/>
                      <a:pt x="174" y="37"/>
                      <a:pt x="174" y="37"/>
                    </a:cubicBezTo>
                    <a:cubicBezTo>
                      <a:pt x="174" y="13"/>
                      <a:pt x="174" y="13"/>
                      <a:pt x="174" y="13"/>
                    </a:cubicBezTo>
                    <a:cubicBezTo>
                      <a:pt x="174" y="13"/>
                      <a:pt x="106" y="0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20"/>
              <p:cNvSpPr>
                <a:spLocks/>
              </p:cNvSpPr>
              <p:nvPr/>
            </p:nvSpPr>
            <p:spPr bwMode="auto">
              <a:xfrm>
                <a:off x="10020300" y="-1065213"/>
                <a:ext cx="657225" cy="76200"/>
              </a:xfrm>
              <a:custGeom>
                <a:avLst/>
                <a:gdLst>
                  <a:gd name="T0" fmla="*/ 0 w 174"/>
                  <a:gd name="T1" fmla="*/ 0 h 20"/>
                  <a:gd name="T2" fmla="*/ 174 w 174"/>
                  <a:gd name="T3" fmla="*/ 0 h 20"/>
                  <a:gd name="T4" fmla="*/ 87 w 174"/>
                  <a:gd name="T5" fmla="*/ 18 h 20"/>
                  <a:gd name="T6" fmla="*/ 0 w 174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4" h="20">
                    <a:moveTo>
                      <a:pt x="0" y="0"/>
                    </a:moveTo>
                    <a:cubicBezTo>
                      <a:pt x="174" y="0"/>
                      <a:pt x="174" y="0"/>
                      <a:pt x="174" y="0"/>
                    </a:cubicBezTo>
                    <a:cubicBezTo>
                      <a:pt x="174" y="0"/>
                      <a:pt x="155" y="20"/>
                      <a:pt x="87" y="18"/>
                    </a:cubicBezTo>
                    <a:cubicBezTo>
                      <a:pt x="19" y="17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1"/>
              <p:cNvSpPr>
                <a:spLocks/>
              </p:cNvSpPr>
              <p:nvPr/>
            </p:nvSpPr>
            <p:spPr bwMode="auto">
              <a:xfrm>
                <a:off x="10004425" y="-1030288"/>
                <a:ext cx="673100" cy="482600"/>
              </a:xfrm>
              <a:custGeom>
                <a:avLst/>
                <a:gdLst>
                  <a:gd name="T0" fmla="*/ 11 w 178"/>
                  <a:gd name="T1" fmla="*/ 0 h 128"/>
                  <a:gd name="T2" fmla="*/ 11 w 178"/>
                  <a:gd name="T3" fmla="*/ 25 h 128"/>
                  <a:gd name="T4" fmla="*/ 4 w 178"/>
                  <a:gd name="T5" fmla="*/ 37 h 128"/>
                  <a:gd name="T6" fmla="*/ 22 w 178"/>
                  <a:gd name="T7" fmla="*/ 63 h 128"/>
                  <a:gd name="T8" fmla="*/ 91 w 178"/>
                  <a:gd name="T9" fmla="*/ 127 h 128"/>
                  <a:gd name="T10" fmla="*/ 159 w 178"/>
                  <a:gd name="T11" fmla="*/ 63 h 128"/>
                  <a:gd name="T12" fmla="*/ 178 w 178"/>
                  <a:gd name="T13" fmla="*/ 32 h 128"/>
                  <a:gd name="T14" fmla="*/ 168 w 178"/>
                  <a:gd name="T15" fmla="*/ 21 h 128"/>
                  <a:gd name="T16" fmla="*/ 172 w 178"/>
                  <a:gd name="T17" fmla="*/ 0 h 128"/>
                  <a:gd name="T18" fmla="*/ 91 w 178"/>
                  <a:gd name="T19" fmla="*/ 19 h 128"/>
                  <a:gd name="T20" fmla="*/ 11 w 178"/>
                  <a:gd name="T21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8" h="128">
                    <a:moveTo>
                      <a:pt x="11" y="0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0" y="21"/>
                      <a:pt x="4" y="37"/>
                    </a:cubicBezTo>
                    <a:cubicBezTo>
                      <a:pt x="8" y="53"/>
                      <a:pt x="22" y="63"/>
                      <a:pt x="22" y="63"/>
                    </a:cubicBezTo>
                    <a:cubicBezTo>
                      <a:pt x="22" y="63"/>
                      <a:pt x="23" y="125"/>
                      <a:pt x="91" y="127"/>
                    </a:cubicBezTo>
                    <a:cubicBezTo>
                      <a:pt x="159" y="128"/>
                      <a:pt x="159" y="63"/>
                      <a:pt x="159" y="63"/>
                    </a:cubicBezTo>
                    <a:cubicBezTo>
                      <a:pt x="159" y="63"/>
                      <a:pt x="178" y="60"/>
                      <a:pt x="178" y="32"/>
                    </a:cubicBezTo>
                    <a:cubicBezTo>
                      <a:pt x="178" y="4"/>
                      <a:pt x="168" y="21"/>
                      <a:pt x="168" y="21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2" y="0"/>
                      <a:pt x="139" y="19"/>
                      <a:pt x="91" y="19"/>
                    </a:cubicBezTo>
                    <a:cubicBezTo>
                      <a:pt x="43" y="19"/>
                      <a:pt x="11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22"/>
              <p:cNvSpPr>
                <a:spLocks/>
              </p:cNvSpPr>
              <p:nvPr/>
            </p:nvSpPr>
            <p:spPr bwMode="auto">
              <a:xfrm>
                <a:off x="10798175" y="-446088"/>
                <a:ext cx="257175" cy="893763"/>
              </a:xfrm>
              <a:custGeom>
                <a:avLst/>
                <a:gdLst>
                  <a:gd name="T0" fmla="*/ 44 w 68"/>
                  <a:gd name="T1" fmla="*/ 0 h 237"/>
                  <a:gd name="T2" fmla="*/ 68 w 68"/>
                  <a:gd name="T3" fmla="*/ 60 h 237"/>
                  <a:gd name="T4" fmla="*/ 68 w 68"/>
                  <a:gd name="T5" fmla="*/ 237 h 237"/>
                  <a:gd name="T6" fmla="*/ 0 w 68"/>
                  <a:gd name="T7" fmla="*/ 237 h 237"/>
                  <a:gd name="T8" fmla="*/ 0 w 68"/>
                  <a:gd name="T9" fmla="*/ 89 h 237"/>
                  <a:gd name="T10" fmla="*/ 44 w 68"/>
                  <a:gd name="T11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237">
                    <a:moveTo>
                      <a:pt x="44" y="0"/>
                    </a:moveTo>
                    <a:cubicBezTo>
                      <a:pt x="44" y="0"/>
                      <a:pt x="68" y="1"/>
                      <a:pt x="68" y="60"/>
                    </a:cubicBezTo>
                    <a:cubicBezTo>
                      <a:pt x="68" y="118"/>
                      <a:pt x="68" y="237"/>
                      <a:pt x="68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89"/>
                      <a:pt x="0" y="89"/>
                      <a:pt x="0" y="89"/>
                    </a:cubicBez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3"/>
              <p:cNvSpPr>
                <a:spLocks/>
              </p:cNvSpPr>
              <p:nvPr/>
            </p:nvSpPr>
            <p:spPr bwMode="auto">
              <a:xfrm>
                <a:off x="9637713" y="-446088"/>
                <a:ext cx="257175" cy="893763"/>
              </a:xfrm>
              <a:custGeom>
                <a:avLst/>
                <a:gdLst>
                  <a:gd name="T0" fmla="*/ 28 w 68"/>
                  <a:gd name="T1" fmla="*/ 0 h 237"/>
                  <a:gd name="T2" fmla="*/ 68 w 68"/>
                  <a:gd name="T3" fmla="*/ 92 h 237"/>
                  <a:gd name="T4" fmla="*/ 68 w 68"/>
                  <a:gd name="T5" fmla="*/ 237 h 237"/>
                  <a:gd name="T6" fmla="*/ 0 w 68"/>
                  <a:gd name="T7" fmla="*/ 237 h 237"/>
                  <a:gd name="T8" fmla="*/ 0 w 68"/>
                  <a:gd name="T9" fmla="*/ 66 h 237"/>
                  <a:gd name="T10" fmla="*/ 28 w 68"/>
                  <a:gd name="T11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237">
                    <a:moveTo>
                      <a:pt x="28" y="0"/>
                    </a:move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237"/>
                      <a:pt x="68" y="237"/>
                      <a:pt x="68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2" y="13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4"/>
              <p:cNvSpPr>
                <a:spLocks noEditPoints="1"/>
              </p:cNvSpPr>
              <p:nvPr/>
            </p:nvSpPr>
            <p:spPr bwMode="auto">
              <a:xfrm>
                <a:off x="9894888" y="-1482726"/>
                <a:ext cx="903287" cy="266700"/>
              </a:xfrm>
              <a:custGeom>
                <a:avLst/>
                <a:gdLst>
                  <a:gd name="T0" fmla="*/ 191 w 239"/>
                  <a:gd name="T1" fmla="*/ 15 h 71"/>
                  <a:gd name="T2" fmla="*/ 120 w 239"/>
                  <a:gd name="T3" fmla="*/ 0 h 71"/>
                  <a:gd name="T4" fmla="*/ 51 w 239"/>
                  <a:gd name="T5" fmla="*/ 17 h 71"/>
                  <a:gd name="T6" fmla="*/ 0 w 239"/>
                  <a:gd name="T7" fmla="*/ 52 h 71"/>
                  <a:gd name="T8" fmla="*/ 25 w 239"/>
                  <a:gd name="T9" fmla="*/ 71 h 71"/>
                  <a:gd name="T10" fmla="*/ 127 w 239"/>
                  <a:gd name="T11" fmla="*/ 64 h 71"/>
                  <a:gd name="T12" fmla="*/ 216 w 239"/>
                  <a:gd name="T13" fmla="*/ 71 h 71"/>
                  <a:gd name="T14" fmla="*/ 239 w 239"/>
                  <a:gd name="T15" fmla="*/ 52 h 71"/>
                  <a:gd name="T16" fmla="*/ 191 w 239"/>
                  <a:gd name="T17" fmla="*/ 15 h 71"/>
                  <a:gd name="T18" fmla="*/ 120 w 239"/>
                  <a:gd name="T19" fmla="*/ 55 h 71"/>
                  <a:gd name="T20" fmla="*/ 101 w 239"/>
                  <a:gd name="T21" fmla="*/ 35 h 71"/>
                  <a:gd name="T22" fmla="*/ 120 w 239"/>
                  <a:gd name="T23" fmla="*/ 16 h 71"/>
                  <a:gd name="T24" fmla="*/ 139 w 239"/>
                  <a:gd name="T25" fmla="*/ 35 h 71"/>
                  <a:gd name="T26" fmla="*/ 120 w 239"/>
                  <a:gd name="T27" fmla="*/ 5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9" h="71">
                    <a:moveTo>
                      <a:pt x="191" y="15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95" y="65"/>
                      <a:pt x="127" y="64"/>
                    </a:cubicBezTo>
                    <a:cubicBezTo>
                      <a:pt x="159" y="63"/>
                      <a:pt x="216" y="71"/>
                      <a:pt x="216" y="71"/>
                    </a:cubicBezTo>
                    <a:cubicBezTo>
                      <a:pt x="239" y="52"/>
                      <a:pt x="239" y="52"/>
                      <a:pt x="239" y="52"/>
                    </a:cubicBezTo>
                    <a:lnTo>
                      <a:pt x="191" y="15"/>
                    </a:lnTo>
                    <a:close/>
                    <a:moveTo>
                      <a:pt x="120" y="55"/>
                    </a:moveTo>
                    <a:cubicBezTo>
                      <a:pt x="109" y="55"/>
                      <a:pt x="101" y="46"/>
                      <a:pt x="101" y="35"/>
                    </a:cubicBezTo>
                    <a:cubicBezTo>
                      <a:pt x="101" y="25"/>
                      <a:pt x="109" y="16"/>
                      <a:pt x="120" y="16"/>
                    </a:cubicBezTo>
                    <a:cubicBezTo>
                      <a:pt x="131" y="16"/>
                      <a:pt x="139" y="25"/>
                      <a:pt x="139" y="35"/>
                    </a:cubicBezTo>
                    <a:cubicBezTo>
                      <a:pt x="139" y="46"/>
                      <a:pt x="131" y="55"/>
                      <a:pt x="120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25"/>
              <p:cNvSpPr>
                <a:spLocks/>
              </p:cNvSpPr>
              <p:nvPr/>
            </p:nvSpPr>
            <p:spPr bwMode="auto">
              <a:xfrm>
                <a:off x="10110788" y="-604838"/>
                <a:ext cx="211137" cy="257175"/>
              </a:xfrm>
              <a:custGeom>
                <a:avLst/>
                <a:gdLst>
                  <a:gd name="T0" fmla="*/ 56 w 56"/>
                  <a:gd name="T1" fmla="*/ 23 h 68"/>
                  <a:gd name="T2" fmla="*/ 0 w 56"/>
                  <a:gd name="T3" fmla="*/ 0 h 68"/>
                  <a:gd name="T4" fmla="*/ 0 w 56"/>
                  <a:gd name="T5" fmla="*/ 1 h 68"/>
                  <a:gd name="T6" fmla="*/ 24 w 56"/>
                  <a:gd name="T7" fmla="*/ 68 h 68"/>
                  <a:gd name="T8" fmla="*/ 56 w 56"/>
                  <a:gd name="T9" fmla="*/ 2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8">
                    <a:moveTo>
                      <a:pt x="56" y="23"/>
                    </a:moveTo>
                    <a:cubicBezTo>
                      <a:pt x="28" y="19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4" y="68"/>
                      <a:pt x="24" y="68"/>
                      <a:pt x="24" y="68"/>
                    </a:cubicBezTo>
                    <a:lnTo>
                      <a:pt x="56" y="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6"/>
              <p:cNvSpPr>
                <a:spLocks noEditPoints="1"/>
              </p:cNvSpPr>
              <p:nvPr/>
            </p:nvSpPr>
            <p:spPr bwMode="auto">
              <a:xfrm>
                <a:off x="9774237" y="-604838"/>
                <a:ext cx="1149351" cy="1052513"/>
              </a:xfrm>
              <a:custGeom>
                <a:avLst/>
                <a:gdLst>
                  <a:gd name="T0" fmla="*/ 223 w 304"/>
                  <a:gd name="T1" fmla="*/ 0 h 279"/>
                  <a:gd name="T2" fmla="*/ 225 w 304"/>
                  <a:gd name="T3" fmla="*/ 1 h 279"/>
                  <a:gd name="T4" fmla="*/ 192 w 304"/>
                  <a:gd name="T5" fmla="*/ 77 h 279"/>
                  <a:gd name="T6" fmla="*/ 163 w 304"/>
                  <a:gd name="T7" fmla="*/ 25 h 279"/>
                  <a:gd name="T8" fmla="*/ 148 w 304"/>
                  <a:gd name="T9" fmla="*/ 25 h 279"/>
                  <a:gd name="T10" fmla="*/ 111 w 304"/>
                  <a:gd name="T11" fmla="*/ 77 h 279"/>
                  <a:gd name="T12" fmla="*/ 85 w 304"/>
                  <a:gd name="T13" fmla="*/ 2 h 279"/>
                  <a:gd name="T14" fmla="*/ 0 w 304"/>
                  <a:gd name="T15" fmla="*/ 35 h 279"/>
                  <a:gd name="T16" fmla="*/ 45 w 304"/>
                  <a:gd name="T17" fmla="*/ 132 h 279"/>
                  <a:gd name="T18" fmla="*/ 45 w 304"/>
                  <a:gd name="T19" fmla="*/ 279 h 279"/>
                  <a:gd name="T20" fmla="*/ 260 w 304"/>
                  <a:gd name="T21" fmla="*/ 279 h 279"/>
                  <a:gd name="T22" fmla="*/ 260 w 304"/>
                  <a:gd name="T23" fmla="*/ 131 h 279"/>
                  <a:gd name="T24" fmla="*/ 304 w 304"/>
                  <a:gd name="T25" fmla="*/ 34 h 279"/>
                  <a:gd name="T26" fmla="*/ 223 w 304"/>
                  <a:gd name="T27" fmla="*/ 0 h 279"/>
                  <a:gd name="T28" fmla="*/ 156 w 304"/>
                  <a:gd name="T29" fmla="*/ 254 h 279"/>
                  <a:gd name="T30" fmla="*/ 133 w 304"/>
                  <a:gd name="T31" fmla="*/ 224 h 279"/>
                  <a:gd name="T32" fmla="*/ 149 w 304"/>
                  <a:gd name="T33" fmla="*/ 42 h 279"/>
                  <a:gd name="T34" fmla="*/ 164 w 304"/>
                  <a:gd name="T35" fmla="*/ 42 h 279"/>
                  <a:gd name="T36" fmla="*/ 179 w 304"/>
                  <a:gd name="T37" fmla="*/ 220 h 279"/>
                  <a:gd name="T38" fmla="*/ 156 w 304"/>
                  <a:gd name="T39" fmla="*/ 254 h 279"/>
                  <a:gd name="T40" fmla="*/ 230 w 304"/>
                  <a:gd name="T41" fmla="*/ 134 h 279"/>
                  <a:gd name="T42" fmla="*/ 199 w 304"/>
                  <a:gd name="T43" fmla="*/ 103 h 279"/>
                  <a:gd name="T44" fmla="*/ 230 w 304"/>
                  <a:gd name="T45" fmla="*/ 72 h 279"/>
                  <a:gd name="T46" fmla="*/ 261 w 304"/>
                  <a:gd name="T47" fmla="*/ 103 h 279"/>
                  <a:gd name="T48" fmla="*/ 230 w 304"/>
                  <a:gd name="T49" fmla="*/ 134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4" h="279">
                    <a:moveTo>
                      <a:pt x="223" y="0"/>
                    </a:moveTo>
                    <a:cubicBezTo>
                      <a:pt x="225" y="1"/>
                      <a:pt x="225" y="1"/>
                      <a:pt x="225" y="1"/>
                    </a:cubicBezTo>
                    <a:cubicBezTo>
                      <a:pt x="192" y="77"/>
                      <a:pt x="192" y="77"/>
                      <a:pt x="192" y="77"/>
                    </a:cubicBezTo>
                    <a:cubicBezTo>
                      <a:pt x="163" y="25"/>
                      <a:pt x="163" y="25"/>
                      <a:pt x="163" y="25"/>
                    </a:cubicBezTo>
                    <a:cubicBezTo>
                      <a:pt x="148" y="25"/>
                      <a:pt x="148" y="25"/>
                      <a:pt x="148" y="25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45" y="132"/>
                      <a:pt x="45" y="132"/>
                      <a:pt x="45" y="132"/>
                    </a:cubicBezTo>
                    <a:cubicBezTo>
                      <a:pt x="45" y="279"/>
                      <a:pt x="45" y="279"/>
                      <a:pt x="45" y="279"/>
                    </a:cubicBezTo>
                    <a:cubicBezTo>
                      <a:pt x="260" y="279"/>
                      <a:pt x="260" y="279"/>
                      <a:pt x="260" y="279"/>
                    </a:cubicBezTo>
                    <a:cubicBezTo>
                      <a:pt x="260" y="131"/>
                      <a:pt x="260" y="131"/>
                      <a:pt x="260" y="131"/>
                    </a:cubicBezTo>
                    <a:cubicBezTo>
                      <a:pt x="304" y="34"/>
                      <a:pt x="304" y="34"/>
                      <a:pt x="304" y="34"/>
                    </a:cubicBezTo>
                    <a:lnTo>
                      <a:pt x="223" y="0"/>
                    </a:lnTo>
                    <a:close/>
                    <a:moveTo>
                      <a:pt x="156" y="254"/>
                    </a:moveTo>
                    <a:cubicBezTo>
                      <a:pt x="133" y="224"/>
                      <a:pt x="133" y="224"/>
                      <a:pt x="133" y="224"/>
                    </a:cubicBezTo>
                    <a:cubicBezTo>
                      <a:pt x="149" y="42"/>
                      <a:pt x="149" y="42"/>
                      <a:pt x="149" y="42"/>
                    </a:cubicBezTo>
                    <a:cubicBezTo>
                      <a:pt x="164" y="42"/>
                      <a:pt x="164" y="42"/>
                      <a:pt x="164" y="42"/>
                    </a:cubicBezTo>
                    <a:cubicBezTo>
                      <a:pt x="179" y="220"/>
                      <a:pt x="179" y="220"/>
                      <a:pt x="179" y="220"/>
                    </a:cubicBezTo>
                    <a:lnTo>
                      <a:pt x="156" y="254"/>
                    </a:lnTo>
                    <a:close/>
                    <a:moveTo>
                      <a:pt x="230" y="134"/>
                    </a:moveTo>
                    <a:cubicBezTo>
                      <a:pt x="213" y="134"/>
                      <a:pt x="199" y="120"/>
                      <a:pt x="199" y="103"/>
                    </a:cubicBezTo>
                    <a:cubicBezTo>
                      <a:pt x="199" y="86"/>
                      <a:pt x="213" y="72"/>
                      <a:pt x="230" y="72"/>
                    </a:cubicBezTo>
                    <a:cubicBezTo>
                      <a:pt x="247" y="72"/>
                      <a:pt x="261" y="86"/>
                      <a:pt x="261" y="103"/>
                    </a:cubicBezTo>
                    <a:cubicBezTo>
                      <a:pt x="261" y="120"/>
                      <a:pt x="247" y="134"/>
                      <a:pt x="230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27"/>
              <p:cNvSpPr>
                <a:spLocks/>
              </p:cNvSpPr>
              <p:nvPr/>
            </p:nvSpPr>
            <p:spPr bwMode="auto">
              <a:xfrm>
                <a:off x="10401300" y="-596901"/>
                <a:ext cx="204787" cy="249238"/>
              </a:xfrm>
              <a:custGeom>
                <a:avLst/>
                <a:gdLst>
                  <a:gd name="T0" fmla="*/ 54 w 54"/>
                  <a:gd name="T1" fmla="*/ 0 h 66"/>
                  <a:gd name="T2" fmla="*/ 0 w 54"/>
                  <a:gd name="T3" fmla="*/ 20 h 66"/>
                  <a:gd name="T4" fmla="*/ 26 w 54"/>
                  <a:gd name="T5" fmla="*/ 66 h 66"/>
                  <a:gd name="T6" fmla="*/ 54 w 54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66">
                    <a:moveTo>
                      <a:pt x="54" y="0"/>
                    </a:moveTo>
                    <a:cubicBezTo>
                      <a:pt x="46" y="4"/>
                      <a:pt x="22" y="16"/>
                      <a:pt x="0" y="20"/>
                    </a:cubicBezTo>
                    <a:cubicBezTo>
                      <a:pt x="26" y="66"/>
                      <a:pt x="26" y="66"/>
                      <a:pt x="26" y="66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28"/>
              <p:cNvSpPr>
                <a:spLocks/>
              </p:cNvSpPr>
              <p:nvPr/>
            </p:nvSpPr>
            <p:spPr bwMode="auto">
              <a:xfrm>
                <a:off x="10096500" y="-604838"/>
                <a:ext cx="14287" cy="7938"/>
              </a:xfrm>
              <a:custGeom>
                <a:avLst/>
                <a:gdLst>
                  <a:gd name="T0" fmla="*/ 9 w 9"/>
                  <a:gd name="T1" fmla="*/ 0 h 5"/>
                  <a:gd name="T2" fmla="*/ 0 w 9"/>
                  <a:gd name="T3" fmla="*/ 3 h 5"/>
                  <a:gd name="T4" fmla="*/ 0 w 9"/>
                  <a:gd name="T5" fmla="*/ 5 h 5"/>
                  <a:gd name="T6" fmla="*/ 9 w 9"/>
                  <a:gd name="T7" fmla="*/ 3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9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9" y="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29"/>
              <p:cNvSpPr>
                <a:spLocks/>
              </p:cNvSpPr>
              <p:nvPr/>
            </p:nvSpPr>
            <p:spPr bwMode="auto">
              <a:xfrm>
                <a:off x="10606088" y="-604838"/>
                <a:ext cx="11112" cy="7938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0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0"/>
              <p:cNvSpPr>
                <a:spLocks/>
              </p:cNvSpPr>
              <p:nvPr/>
            </p:nvSpPr>
            <p:spPr bwMode="auto">
              <a:xfrm>
                <a:off x="10321925" y="-525463"/>
                <a:ext cx="79375" cy="7938"/>
              </a:xfrm>
              <a:custGeom>
                <a:avLst/>
                <a:gdLst>
                  <a:gd name="T0" fmla="*/ 21 w 21"/>
                  <a:gd name="T1" fmla="*/ 1 h 2"/>
                  <a:gd name="T2" fmla="*/ 20 w 21"/>
                  <a:gd name="T3" fmla="*/ 0 h 2"/>
                  <a:gd name="T4" fmla="*/ 1 w 21"/>
                  <a:gd name="T5" fmla="*/ 0 h 2"/>
                  <a:gd name="T6" fmla="*/ 0 w 21"/>
                  <a:gd name="T7" fmla="*/ 2 h 2"/>
                  <a:gd name="T8" fmla="*/ 7 w 21"/>
                  <a:gd name="T9" fmla="*/ 2 h 2"/>
                  <a:gd name="T10" fmla="*/ 21 w 2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">
                    <a:moveTo>
                      <a:pt x="21" y="1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5" y="2"/>
                      <a:pt x="7" y="2"/>
                    </a:cubicBezTo>
                    <a:cubicBezTo>
                      <a:pt x="11" y="2"/>
                      <a:pt x="16" y="1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1235487" y="4532264"/>
            <a:ext cx="1476780" cy="979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/>
              <a:buNone/>
            </a:pPr>
            <a:r>
              <a:rPr lang="en-US" sz="2400" b="1" dirty="0"/>
              <a:t>176,000</a:t>
            </a:r>
            <a:r>
              <a:rPr lang="en-US" sz="2400" dirty="0"/>
              <a:t> </a:t>
            </a:r>
            <a:r>
              <a:rPr lang="en-US" sz="1600" dirty="0"/>
              <a:t>(on-duty LEOs)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9296" y="4348208"/>
            <a:ext cx="629858" cy="1000473"/>
            <a:chOff x="469296" y="4348208"/>
            <a:chExt cx="629858" cy="1000473"/>
          </a:xfrm>
        </p:grpSpPr>
        <p:sp>
          <p:nvSpPr>
            <p:cNvPr id="57" name="Rectangle 56"/>
            <p:cNvSpPr/>
            <p:nvPr/>
          </p:nvSpPr>
          <p:spPr>
            <a:xfrm>
              <a:off x="469296" y="4348208"/>
              <a:ext cx="629858" cy="10001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472724" y="4500337"/>
              <a:ext cx="623002" cy="848344"/>
              <a:chOff x="9637713" y="-1482726"/>
              <a:chExt cx="1417637" cy="1930401"/>
            </a:xfrm>
            <a:solidFill>
              <a:schemeClr val="accent1"/>
            </a:solidFill>
          </p:grpSpPr>
          <p:sp>
            <p:nvSpPr>
              <p:cNvPr id="60" name="Freeform 19"/>
              <p:cNvSpPr>
                <a:spLocks/>
              </p:cNvSpPr>
              <p:nvPr/>
            </p:nvSpPr>
            <p:spPr bwMode="auto">
              <a:xfrm>
                <a:off x="10020300" y="-1246188"/>
                <a:ext cx="657225" cy="139700"/>
              </a:xfrm>
              <a:custGeom>
                <a:avLst/>
                <a:gdLst>
                  <a:gd name="T0" fmla="*/ 0 w 174"/>
                  <a:gd name="T1" fmla="*/ 13 h 37"/>
                  <a:gd name="T2" fmla="*/ 0 w 174"/>
                  <a:gd name="T3" fmla="*/ 37 h 37"/>
                  <a:gd name="T4" fmla="*/ 174 w 174"/>
                  <a:gd name="T5" fmla="*/ 37 h 37"/>
                  <a:gd name="T6" fmla="*/ 174 w 174"/>
                  <a:gd name="T7" fmla="*/ 13 h 37"/>
                  <a:gd name="T8" fmla="*/ 0 w 174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37">
                    <a:moveTo>
                      <a:pt x="0" y="1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174" y="37"/>
                      <a:pt x="174" y="37"/>
                      <a:pt x="174" y="37"/>
                    </a:cubicBezTo>
                    <a:cubicBezTo>
                      <a:pt x="174" y="13"/>
                      <a:pt x="174" y="13"/>
                      <a:pt x="174" y="13"/>
                    </a:cubicBezTo>
                    <a:cubicBezTo>
                      <a:pt x="174" y="13"/>
                      <a:pt x="106" y="0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20"/>
              <p:cNvSpPr>
                <a:spLocks/>
              </p:cNvSpPr>
              <p:nvPr/>
            </p:nvSpPr>
            <p:spPr bwMode="auto">
              <a:xfrm>
                <a:off x="10020300" y="-1065213"/>
                <a:ext cx="657225" cy="76200"/>
              </a:xfrm>
              <a:custGeom>
                <a:avLst/>
                <a:gdLst>
                  <a:gd name="T0" fmla="*/ 0 w 174"/>
                  <a:gd name="T1" fmla="*/ 0 h 20"/>
                  <a:gd name="T2" fmla="*/ 174 w 174"/>
                  <a:gd name="T3" fmla="*/ 0 h 20"/>
                  <a:gd name="T4" fmla="*/ 87 w 174"/>
                  <a:gd name="T5" fmla="*/ 18 h 20"/>
                  <a:gd name="T6" fmla="*/ 0 w 174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4" h="20">
                    <a:moveTo>
                      <a:pt x="0" y="0"/>
                    </a:moveTo>
                    <a:cubicBezTo>
                      <a:pt x="174" y="0"/>
                      <a:pt x="174" y="0"/>
                      <a:pt x="174" y="0"/>
                    </a:cubicBezTo>
                    <a:cubicBezTo>
                      <a:pt x="174" y="0"/>
                      <a:pt x="155" y="20"/>
                      <a:pt x="87" y="18"/>
                    </a:cubicBezTo>
                    <a:cubicBezTo>
                      <a:pt x="19" y="17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21"/>
              <p:cNvSpPr>
                <a:spLocks/>
              </p:cNvSpPr>
              <p:nvPr/>
            </p:nvSpPr>
            <p:spPr bwMode="auto">
              <a:xfrm>
                <a:off x="10004425" y="-1030287"/>
                <a:ext cx="673100" cy="482600"/>
              </a:xfrm>
              <a:custGeom>
                <a:avLst/>
                <a:gdLst>
                  <a:gd name="T0" fmla="*/ 11 w 178"/>
                  <a:gd name="T1" fmla="*/ 0 h 128"/>
                  <a:gd name="T2" fmla="*/ 11 w 178"/>
                  <a:gd name="T3" fmla="*/ 25 h 128"/>
                  <a:gd name="T4" fmla="*/ 4 w 178"/>
                  <a:gd name="T5" fmla="*/ 37 h 128"/>
                  <a:gd name="T6" fmla="*/ 22 w 178"/>
                  <a:gd name="T7" fmla="*/ 63 h 128"/>
                  <a:gd name="T8" fmla="*/ 91 w 178"/>
                  <a:gd name="T9" fmla="*/ 127 h 128"/>
                  <a:gd name="T10" fmla="*/ 159 w 178"/>
                  <a:gd name="T11" fmla="*/ 63 h 128"/>
                  <a:gd name="T12" fmla="*/ 178 w 178"/>
                  <a:gd name="T13" fmla="*/ 32 h 128"/>
                  <a:gd name="T14" fmla="*/ 168 w 178"/>
                  <a:gd name="T15" fmla="*/ 21 h 128"/>
                  <a:gd name="T16" fmla="*/ 172 w 178"/>
                  <a:gd name="T17" fmla="*/ 0 h 128"/>
                  <a:gd name="T18" fmla="*/ 91 w 178"/>
                  <a:gd name="T19" fmla="*/ 19 h 128"/>
                  <a:gd name="T20" fmla="*/ 11 w 178"/>
                  <a:gd name="T21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8" h="128">
                    <a:moveTo>
                      <a:pt x="11" y="0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0" y="21"/>
                      <a:pt x="4" y="37"/>
                    </a:cubicBezTo>
                    <a:cubicBezTo>
                      <a:pt x="8" y="53"/>
                      <a:pt x="22" y="63"/>
                      <a:pt x="22" y="63"/>
                    </a:cubicBezTo>
                    <a:cubicBezTo>
                      <a:pt x="22" y="63"/>
                      <a:pt x="23" y="125"/>
                      <a:pt x="91" y="127"/>
                    </a:cubicBezTo>
                    <a:cubicBezTo>
                      <a:pt x="159" y="128"/>
                      <a:pt x="159" y="63"/>
                      <a:pt x="159" y="63"/>
                    </a:cubicBezTo>
                    <a:cubicBezTo>
                      <a:pt x="159" y="63"/>
                      <a:pt x="178" y="60"/>
                      <a:pt x="178" y="32"/>
                    </a:cubicBezTo>
                    <a:cubicBezTo>
                      <a:pt x="178" y="4"/>
                      <a:pt x="168" y="21"/>
                      <a:pt x="168" y="21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2" y="0"/>
                      <a:pt x="139" y="19"/>
                      <a:pt x="91" y="19"/>
                    </a:cubicBezTo>
                    <a:cubicBezTo>
                      <a:pt x="43" y="19"/>
                      <a:pt x="11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22"/>
              <p:cNvSpPr>
                <a:spLocks/>
              </p:cNvSpPr>
              <p:nvPr/>
            </p:nvSpPr>
            <p:spPr bwMode="auto">
              <a:xfrm>
                <a:off x="10798175" y="-446088"/>
                <a:ext cx="257175" cy="893763"/>
              </a:xfrm>
              <a:custGeom>
                <a:avLst/>
                <a:gdLst>
                  <a:gd name="T0" fmla="*/ 44 w 68"/>
                  <a:gd name="T1" fmla="*/ 0 h 237"/>
                  <a:gd name="T2" fmla="*/ 68 w 68"/>
                  <a:gd name="T3" fmla="*/ 60 h 237"/>
                  <a:gd name="T4" fmla="*/ 68 w 68"/>
                  <a:gd name="T5" fmla="*/ 237 h 237"/>
                  <a:gd name="T6" fmla="*/ 0 w 68"/>
                  <a:gd name="T7" fmla="*/ 237 h 237"/>
                  <a:gd name="T8" fmla="*/ 0 w 68"/>
                  <a:gd name="T9" fmla="*/ 89 h 237"/>
                  <a:gd name="T10" fmla="*/ 44 w 68"/>
                  <a:gd name="T11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237">
                    <a:moveTo>
                      <a:pt x="44" y="0"/>
                    </a:moveTo>
                    <a:cubicBezTo>
                      <a:pt x="44" y="0"/>
                      <a:pt x="68" y="1"/>
                      <a:pt x="68" y="60"/>
                    </a:cubicBezTo>
                    <a:cubicBezTo>
                      <a:pt x="68" y="118"/>
                      <a:pt x="68" y="237"/>
                      <a:pt x="68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89"/>
                      <a:pt x="0" y="89"/>
                      <a:pt x="0" y="89"/>
                    </a:cubicBez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23"/>
              <p:cNvSpPr>
                <a:spLocks/>
              </p:cNvSpPr>
              <p:nvPr/>
            </p:nvSpPr>
            <p:spPr bwMode="auto">
              <a:xfrm>
                <a:off x="9637713" y="-446088"/>
                <a:ext cx="257175" cy="893763"/>
              </a:xfrm>
              <a:custGeom>
                <a:avLst/>
                <a:gdLst>
                  <a:gd name="T0" fmla="*/ 28 w 68"/>
                  <a:gd name="T1" fmla="*/ 0 h 237"/>
                  <a:gd name="T2" fmla="*/ 68 w 68"/>
                  <a:gd name="T3" fmla="*/ 92 h 237"/>
                  <a:gd name="T4" fmla="*/ 68 w 68"/>
                  <a:gd name="T5" fmla="*/ 237 h 237"/>
                  <a:gd name="T6" fmla="*/ 0 w 68"/>
                  <a:gd name="T7" fmla="*/ 237 h 237"/>
                  <a:gd name="T8" fmla="*/ 0 w 68"/>
                  <a:gd name="T9" fmla="*/ 66 h 237"/>
                  <a:gd name="T10" fmla="*/ 28 w 68"/>
                  <a:gd name="T11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237">
                    <a:moveTo>
                      <a:pt x="28" y="0"/>
                    </a:move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237"/>
                      <a:pt x="68" y="237"/>
                      <a:pt x="68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2" y="13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24"/>
              <p:cNvSpPr>
                <a:spLocks noEditPoints="1"/>
              </p:cNvSpPr>
              <p:nvPr/>
            </p:nvSpPr>
            <p:spPr bwMode="auto">
              <a:xfrm>
                <a:off x="9894888" y="-1482726"/>
                <a:ext cx="903287" cy="266700"/>
              </a:xfrm>
              <a:custGeom>
                <a:avLst/>
                <a:gdLst>
                  <a:gd name="T0" fmla="*/ 191 w 239"/>
                  <a:gd name="T1" fmla="*/ 15 h 71"/>
                  <a:gd name="T2" fmla="*/ 120 w 239"/>
                  <a:gd name="T3" fmla="*/ 0 h 71"/>
                  <a:gd name="T4" fmla="*/ 51 w 239"/>
                  <a:gd name="T5" fmla="*/ 17 h 71"/>
                  <a:gd name="T6" fmla="*/ 0 w 239"/>
                  <a:gd name="T7" fmla="*/ 52 h 71"/>
                  <a:gd name="T8" fmla="*/ 25 w 239"/>
                  <a:gd name="T9" fmla="*/ 71 h 71"/>
                  <a:gd name="T10" fmla="*/ 127 w 239"/>
                  <a:gd name="T11" fmla="*/ 64 h 71"/>
                  <a:gd name="T12" fmla="*/ 216 w 239"/>
                  <a:gd name="T13" fmla="*/ 71 h 71"/>
                  <a:gd name="T14" fmla="*/ 239 w 239"/>
                  <a:gd name="T15" fmla="*/ 52 h 71"/>
                  <a:gd name="T16" fmla="*/ 191 w 239"/>
                  <a:gd name="T17" fmla="*/ 15 h 71"/>
                  <a:gd name="T18" fmla="*/ 120 w 239"/>
                  <a:gd name="T19" fmla="*/ 55 h 71"/>
                  <a:gd name="T20" fmla="*/ 101 w 239"/>
                  <a:gd name="T21" fmla="*/ 35 h 71"/>
                  <a:gd name="T22" fmla="*/ 120 w 239"/>
                  <a:gd name="T23" fmla="*/ 16 h 71"/>
                  <a:gd name="T24" fmla="*/ 139 w 239"/>
                  <a:gd name="T25" fmla="*/ 35 h 71"/>
                  <a:gd name="T26" fmla="*/ 120 w 239"/>
                  <a:gd name="T27" fmla="*/ 5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9" h="71">
                    <a:moveTo>
                      <a:pt x="191" y="15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95" y="65"/>
                      <a:pt x="127" y="64"/>
                    </a:cubicBezTo>
                    <a:cubicBezTo>
                      <a:pt x="159" y="63"/>
                      <a:pt x="216" y="71"/>
                      <a:pt x="216" y="71"/>
                    </a:cubicBezTo>
                    <a:cubicBezTo>
                      <a:pt x="239" y="52"/>
                      <a:pt x="239" y="52"/>
                      <a:pt x="239" y="52"/>
                    </a:cubicBezTo>
                    <a:lnTo>
                      <a:pt x="191" y="15"/>
                    </a:lnTo>
                    <a:close/>
                    <a:moveTo>
                      <a:pt x="120" y="55"/>
                    </a:moveTo>
                    <a:cubicBezTo>
                      <a:pt x="109" y="55"/>
                      <a:pt x="101" y="46"/>
                      <a:pt x="101" y="35"/>
                    </a:cubicBezTo>
                    <a:cubicBezTo>
                      <a:pt x="101" y="25"/>
                      <a:pt x="109" y="16"/>
                      <a:pt x="120" y="16"/>
                    </a:cubicBezTo>
                    <a:cubicBezTo>
                      <a:pt x="131" y="16"/>
                      <a:pt x="139" y="25"/>
                      <a:pt x="139" y="35"/>
                    </a:cubicBezTo>
                    <a:cubicBezTo>
                      <a:pt x="139" y="46"/>
                      <a:pt x="131" y="55"/>
                      <a:pt x="120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25"/>
              <p:cNvSpPr>
                <a:spLocks/>
              </p:cNvSpPr>
              <p:nvPr/>
            </p:nvSpPr>
            <p:spPr bwMode="auto">
              <a:xfrm>
                <a:off x="10110788" y="-604838"/>
                <a:ext cx="211137" cy="257175"/>
              </a:xfrm>
              <a:custGeom>
                <a:avLst/>
                <a:gdLst>
                  <a:gd name="T0" fmla="*/ 56 w 56"/>
                  <a:gd name="T1" fmla="*/ 23 h 68"/>
                  <a:gd name="T2" fmla="*/ 0 w 56"/>
                  <a:gd name="T3" fmla="*/ 0 h 68"/>
                  <a:gd name="T4" fmla="*/ 0 w 56"/>
                  <a:gd name="T5" fmla="*/ 1 h 68"/>
                  <a:gd name="T6" fmla="*/ 24 w 56"/>
                  <a:gd name="T7" fmla="*/ 68 h 68"/>
                  <a:gd name="T8" fmla="*/ 56 w 56"/>
                  <a:gd name="T9" fmla="*/ 2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8">
                    <a:moveTo>
                      <a:pt x="56" y="23"/>
                    </a:moveTo>
                    <a:cubicBezTo>
                      <a:pt x="28" y="19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4" y="68"/>
                      <a:pt x="24" y="68"/>
                      <a:pt x="24" y="68"/>
                    </a:cubicBezTo>
                    <a:lnTo>
                      <a:pt x="56" y="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26"/>
              <p:cNvSpPr>
                <a:spLocks noEditPoints="1"/>
              </p:cNvSpPr>
              <p:nvPr/>
            </p:nvSpPr>
            <p:spPr bwMode="auto">
              <a:xfrm>
                <a:off x="9774238" y="-604838"/>
                <a:ext cx="1149350" cy="1052513"/>
              </a:xfrm>
              <a:custGeom>
                <a:avLst/>
                <a:gdLst>
                  <a:gd name="T0" fmla="*/ 223 w 304"/>
                  <a:gd name="T1" fmla="*/ 0 h 279"/>
                  <a:gd name="T2" fmla="*/ 225 w 304"/>
                  <a:gd name="T3" fmla="*/ 1 h 279"/>
                  <a:gd name="T4" fmla="*/ 192 w 304"/>
                  <a:gd name="T5" fmla="*/ 77 h 279"/>
                  <a:gd name="T6" fmla="*/ 163 w 304"/>
                  <a:gd name="T7" fmla="*/ 25 h 279"/>
                  <a:gd name="T8" fmla="*/ 148 w 304"/>
                  <a:gd name="T9" fmla="*/ 25 h 279"/>
                  <a:gd name="T10" fmla="*/ 111 w 304"/>
                  <a:gd name="T11" fmla="*/ 77 h 279"/>
                  <a:gd name="T12" fmla="*/ 85 w 304"/>
                  <a:gd name="T13" fmla="*/ 2 h 279"/>
                  <a:gd name="T14" fmla="*/ 0 w 304"/>
                  <a:gd name="T15" fmla="*/ 35 h 279"/>
                  <a:gd name="T16" fmla="*/ 45 w 304"/>
                  <a:gd name="T17" fmla="*/ 132 h 279"/>
                  <a:gd name="T18" fmla="*/ 45 w 304"/>
                  <a:gd name="T19" fmla="*/ 279 h 279"/>
                  <a:gd name="T20" fmla="*/ 260 w 304"/>
                  <a:gd name="T21" fmla="*/ 279 h 279"/>
                  <a:gd name="T22" fmla="*/ 260 w 304"/>
                  <a:gd name="T23" fmla="*/ 131 h 279"/>
                  <a:gd name="T24" fmla="*/ 304 w 304"/>
                  <a:gd name="T25" fmla="*/ 34 h 279"/>
                  <a:gd name="T26" fmla="*/ 223 w 304"/>
                  <a:gd name="T27" fmla="*/ 0 h 279"/>
                  <a:gd name="T28" fmla="*/ 156 w 304"/>
                  <a:gd name="T29" fmla="*/ 254 h 279"/>
                  <a:gd name="T30" fmla="*/ 133 w 304"/>
                  <a:gd name="T31" fmla="*/ 224 h 279"/>
                  <a:gd name="T32" fmla="*/ 149 w 304"/>
                  <a:gd name="T33" fmla="*/ 42 h 279"/>
                  <a:gd name="T34" fmla="*/ 164 w 304"/>
                  <a:gd name="T35" fmla="*/ 42 h 279"/>
                  <a:gd name="T36" fmla="*/ 179 w 304"/>
                  <a:gd name="T37" fmla="*/ 220 h 279"/>
                  <a:gd name="T38" fmla="*/ 156 w 304"/>
                  <a:gd name="T39" fmla="*/ 254 h 279"/>
                  <a:gd name="T40" fmla="*/ 230 w 304"/>
                  <a:gd name="T41" fmla="*/ 134 h 279"/>
                  <a:gd name="T42" fmla="*/ 199 w 304"/>
                  <a:gd name="T43" fmla="*/ 103 h 279"/>
                  <a:gd name="T44" fmla="*/ 230 w 304"/>
                  <a:gd name="T45" fmla="*/ 72 h 279"/>
                  <a:gd name="T46" fmla="*/ 261 w 304"/>
                  <a:gd name="T47" fmla="*/ 103 h 279"/>
                  <a:gd name="T48" fmla="*/ 230 w 304"/>
                  <a:gd name="T49" fmla="*/ 134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4" h="279">
                    <a:moveTo>
                      <a:pt x="223" y="0"/>
                    </a:moveTo>
                    <a:cubicBezTo>
                      <a:pt x="225" y="1"/>
                      <a:pt x="225" y="1"/>
                      <a:pt x="225" y="1"/>
                    </a:cubicBezTo>
                    <a:cubicBezTo>
                      <a:pt x="192" y="77"/>
                      <a:pt x="192" y="77"/>
                      <a:pt x="192" y="77"/>
                    </a:cubicBezTo>
                    <a:cubicBezTo>
                      <a:pt x="163" y="25"/>
                      <a:pt x="163" y="25"/>
                      <a:pt x="163" y="25"/>
                    </a:cubicBezTo>
                    <a:cubicBezTo>
                      <a:pt x="148" y="25"/>
                      <a:pt x="148" y="25"/>
                      <a:pt x="148" y="25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45" y="132"/>
                      <a:pt x="45" y="132"/>
                      <a:pt x="45" y="132"/>
                    </a:cubicBezTo>
                    <a:cubicBezTo>
                      <a:pt x="45" y="279"/>
                      <a:pt x="45" y="279"/>
                      <a:pt x="45" y="279"/>
                    </a:cubicBezTo>
                    <a:cubicBezTo>
                      <a:pt x="260" y="279"/>
                      <a:pt x="260" y="279"/>
                      <a:pt x="260" y="279"/>
                    </a:cubicBezTo>
                    <a:cubicBezTo>
                      <a:pt x="260" y="131"/>
                      <a:pt x="260" y="131"/>
                      <a:pt x="260" y="131"/>
                    </a:cubicBezTo>
                    <a:cubicBezTo>
                      <a:pt x="304" y="34"/>
                      <a:pt x="304" y="34"/>
                      <a:pt x="304" y="34"/>
                    </a:cubicBezTo>
                    <a:lnTo>
                      <a:pt x="223" y="0"/>
                    </a:lnTo>
                    <a:close/>
                    <a:moveTo>
                      <a:pt x="156" y="254"/>
                    </a:moveTo>
                    <a:cubicBezTo>
                      <a:pt x="133" y="224"/>
                      <a:pt x="133" y="224"/>
                      <a:pt x="133" y="224"/>
                    </a:cubicBezTo>
                    <a:cubicBezTo>
                      <a:pt x="149" y="42"/>
                      <a:pt x="149" y="42"/>
                      <a:pt x="149" y="42"/>
                    </a:cubicBezTo>
                    <a:cubicBezTo>
                      <a:pt x="164" y="42"/>
                      <a:pt x="164" y="42"/>
                      <a:pt x="164" y="42"/>
                    </a:cubicBezTo>
                    <a:cubicBezTo>
                      <a:pt x="179" y="220"/>
                      <a:pt x="179" y="220"/>
                      <a:pt x="179" y="220"/>
                    </a:cubicBezTo>
                    <a:lnTo>
                      <a:pt x="156" y="254"/>
                    </a:lnTo>
                    <a:close/>
                    <a:moveTo>
                      <a:pt x="230" y="134"/>
                    </a:moveTo>
                    <a:cubicBezTo>
                      <a:pt x="213" y="134"/>
                      <a:pt x="199" y="120"/>
                      <a:pt x="199" y="103"/>
                    </a:cubicBezTo>
                    <a:cubicBezTo>
                      <a:pt x="199" y="86"/>
                      <a:pt x="213" y="72"/>
                      <a:pt x="230" y="72"/>
                    </a:cubicBezTo>
                    <a:cubicBezTo>
                      <a:pt x="247" y="72"/>
                      <a:pt x="261" y="86"/>
                      <a:pt x="261" y="103"/>
                    </a:cubicBezTo>
                    <a:cubicBezTo>
                      <a:pt x="261" y="120"/>
                      <a:pt x="247" y="134"/>
                      <a:pt x="230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27"/>
              <p:cNvSpPr>
                <a:spLocks/>
              </p:cNvSpPr>
              <p:nvPr/>
            </p:nvSpPr>
            <p:spPr bwMode="auto">
              <a:xfrm>
                <a:off x="10401300" y="-596901"/>
                <a:ext cx="204787" cy="249238"/>
              </a:xfrm>
              <a:custGeom>
                <a:avLst/>
                <a:gdLst>
                  <a:gd name="T0" fmla="*/ 54 w 54"/>
                  <a:gd name="T1" fmla="*/ 0 h 66"/>
                  <a:gd name="T2" fmla="*/ 0 w 54"/>
                  <a:gd name="T3" fmla="*/ 20 h 66"/>
                  <a:gd name="T4" fmla="*/ 26 w 54"/>
                  <a:gd name="T5" fmla="*/ 66 h 66"/>
                  <a:gd name="T6" fmla="*/ 54 w 54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66">
                    <a:moveTo>
                      <a:pt x="54" y="0"/>
                    </a:moveTo>
                    <a:cubicBezTo>
                      <a:pt x="46" y="4"/>
                      <a:pt x="22" y="16"/>
                      <a:pt x="0" y="20"/>
                    </a:cubicBezTo>
                    <a:cubicBezTo>
                      <a:pt x="26" y="66"/>
                      <a:pt x="26" y="66"/>
                      <a:pt x="26" y="66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28"/>
              <p:cNvSpPr>
                <a:spLocks/>
              </p:cNvSpPr>
              <p:nvPr/>
            </p:nvSpPr>
            <p:spPr bwMode="auto">
              <a:xfrm>
                <a:off x="10096500" y="-604838"/>
                <a:ext cx="14287" cy="7938"/>
              </a:xfrm>
              <a:custGeom>
                <a:avLst/>
                <a:gdLst>
                  <a:gd name="T0" fmla="*/ 9 w 9"/>
                  <a:gd name="T1" fmla="*/ 0 h 5"/>
                  <a:gd name="T2" fmla="*/ 0 w 9"/>
                  <a:gd name="T3" fmla="*/ 3 h 5"/>
                  <a:gd name="T4" fmla="*/ 0 w 9"/>
                  <a:gd name="T5" fmla="*/ 5 h 5"/>
                  <a:gd name="T6" fmla="*/ 9 w 9"/>
                  <a:gd name="T7" fmla="*/ 3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9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9" y="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29"/>
              <p:cNvSpPr>
                <a:spLocks/>
              </p:cNvSpPr>
              <p:nvPr/>
            </p:nvSpPr>
            <p:spPr bwMode="auto">
              <a:xfrm>
                <a:off x="10606088" y="-604838"/>
                <a:ext cx="11112" cy="7938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0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30"/>
              <p:cNvSpPr>
                <a:spLocks/>
              </p:cNvSpPr>
              <p:nvPr/>
            </p:nvSpPr>
            <p:spPr bwMode="auto">
              <a:xfrm>
                <a:off x="10321925" y="-525463"/>
                <a:ext cx="79375" cy="7938"/>
              </a:xfrm>
              <a:custGeom>
                <a:avLst/>
                <a:gdLst>
                  <a:gd name="T0" fmla="*/ 21 w 21"/>
                  <a:gd name="T1" fmla="*/ 1 h 2"/>
                  <a:gd name="T2" fmla="*/ 20 w 21"/>
                  <a:gd name="T3" fmla="*/ 0 h 2"/>
                  <a:gd name="T4" fmla="*/ 1 w 21"/>
                  <a:gd name="T5" fmla="*/ 0 h 2"/>
                  <a:gd name="T6" fmla="*/ 0 w 21"/>
                  <a:gd name="T7" fmla="*/ 2 h 2"/>
                  <a:gd name="T8" fmla="*/ 7 w 21"/>
                  <a:gd name="T9" fmla="*/ 2 h 2"/>
                  <a:gd name="T10" fmla="*/ 21 w 2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">
                    <a:moveTo>
                      <a:pt x="21" y="1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5" y="2"/>
                      <a:pt x="7" y="2"/>
                    </a:cubicBezTo>
                    <a:cubicBezTo>
                      <a:pt x="11" y="2"/>
                      <a:pt x="16" y="1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69823" y="5516678"/>
            <a:ext cx="4859641" cy="1000170"/>
            <a:chOff x="469823" y="5516678"/>
            <a:chExt cx="4859641" cy="1000170"/>
          </a:xfrm>
        </p:grpSpPr>
        <p:sp>
          <p:nvSpPr>
            <p:cNvPr id="58" name="Rectangle 57"/>
            <p:cNvSpPr/>
            <p:nvPr/>
          </p:nvSpPr>
          <p:spPr>
            <a:xfrm>
              <a:off x="469823" y="5516678"/>
              <a:ext cx="4859641" cy="10001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92201" y="5614845"/>
              <a:ext cx="4814884" cy="902003"/>
              <a:chOff x="494858" y="5614845"/>
              <a:chExt cx="4814884" cy="902003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494858" y="5614845"/>
                <a:ext cx="662408" cy="902003"/>
                <a:chOff x="9637713" y="-1482726"/>
                <a:chExt cx="1417637" cy="1930401"/>
              </a:xfrm>
              <a:solidFill>
                <a:schemeClr val="accent1"/>
              </a:solidFill>
            </p:grpSpPr>
            <p:sp>
              <p:nvSpPr>
                <p:cNvPr id="73" name="Freeform 19"/>
                <p:cNvSpPr>
                  <a:spLocks/>
                </p:cNvSpPr>
                <p:nvPr/>
              </p:nvSpPr>
              <p:spPr bwMode="auto">
                <a:xfrm>
                  <a:off x="10020300" y="-1246188"/>
                  <a:ext cx="657225" cy="139700"/>
                </a:xfrm>
                <a:custGeom>
                  <a:avLst/>
                  <a:gdLst>
                    <a:gd name="T0" fmla="*/ 0 w 174"/>
                    <a:gd name="T1" fmla="*/ 13 h 37"/>
                    <a:gd name="T2" fmla="*/ 0 w 174"/>
                    <a:gd name="T3" fmla="*/ 37 h 37"/>
                    <a:gd name="T4" fmla="*/ 174 w 174"/>
                    <a:gd name="T5" fmla="*/ 37 h 37"/>
                    <a:gd name="T6" fmla="*/ 174 w 174"/>
                    <a:gd name="T7" fmla="*/ 13 h 37"/>
                    <a:gd name="T8" fmla="*/ 0 w 174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4" h="37">
                      <a:moveTo>
                        <a:pt x="0" y="13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74" y="37"/>
                        <a:pt x="174" y="37"/>
                        <a:pt x="174" y="37"/>
                      </a:cubicBezTo>
                      <a:cubicBezTo>
                        <a:pt x="174" y="13"/>
                        <a:pt x="174" y="13"/>
                        <a:pt x="174" y="13"/>
                      </a:cubicBezTo>
                      <a:cubicBezTo>
                        <a:pt x="174" y="13"/>
                        <a:pt x="106" y="0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20"/>
                <p:cNvSpPr>
                  <a:spLocks/>
                </p:cNvSpPr>
                <p:nvPr/>
              </p:nvSpPr>
              <p:spPr bwMode="auto">
                <a:xfrm>
                  <a:off x="10020300" y="-1065213"/>
                  <a:ext cx="657225" cy="76200"/>
                </a:xfrm>
                <a:custGeom>
                  <a:avLst/>
                  <a:gdLst>
                    <a:gd name="T0" fmla="*/ 0 w 174"/>
                    <a:gd name="T1" fmla="*/ 0 h 20"/>
                    <a:gd name="T2" fmla="*/ 174 w 174"/>
                    <a:gd name="T3" fmla="*/ 0 h 20"/>
                    <a:gd name="T4" fmla="*/ 87 w 174"/>
                    <a:gd name="T5" fmla="*/ 18 h 20"/>
                    <a:gd name="T6" fmla="*/ 0 w 174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4" h="20">
                      <a:moveTo>
                        <a:pt x="0" y="0"/>
                      </a:moveTo>
                      <a:cubicBezTo>
                        <a:pt x="174" y="0"/>
                        <a:pt x="174" y="0"/>
                        <a:pt x="174" y="0"/>
                      </a:cubicBezTo>
                      <a:cubicBezTo>
                        <a:pt x="174" y="0"/>
                        <a:pt x="155" y="20"/>
                        <a:pt x="87" y="18"/>
                      </a:cubicBezTo>
                      <a:cubicBezTo>
                        <a:pt x="19" y="17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21"/>
                <p:cNvSpPr>
                  <a:spLocks/>
                </p:cNvSpPr>
                <p:nvPr/>
              </p:nvSpPr>
              <p:spPr bwMode="auto">
                <a:xfrm>
                  <a:off x="10004425" y="-1030288"/>
                  <a:ext cx="673100" cy="482600"/>
                </a:xfrm>
                <a:custGeom>
                  <a:avLst/>
                  <a:gdLst>
                    <a:gd name="T0" fmla="*/ 11 w 178"/>
                    <a:gd name="T1" fmla="*/ 0 h 128"/>
                    <a:gd name="T2" fmla="*/ 11 w 178"/>
                    <a:gd name="T3" fmla="*/ 25 h 128"/>
                    <a:gd name="T4" fmla="*/ 4 w 178"/>
                    <a:gd name="T5" fmla="*/ 37 h 128"/>
                    <a:gd name="T6" fmla="*/ 22 w 178"/>
                    <a:gd name="T7" fmla="*/ 63 h 128"/>
                    <a:gd name="T8" fmla="*/ 91 w 178"/>
                    <a:gd name="T9" fmla="*/ 127 h 128"/>
                    <a:gd name="T10" fmla="*/ 159 w 178"/>
                    <a:gd name="T11" fmla="*/ 63 h 128"/>
                    <a:gd name="T12" fmla="*/ 178 w 178"/>
                    <a:gd name="T13" fmla="*/ 32 h 128"/>
                    <a:gd name="T14" fmla="*/ 168 w 178"/>
                    <a:gd name="T15" fmla="*/ 21 h 128"/>
                    <a:gd name="T16" fmla="*/ 172 w 178"/>
                    <a:gd name="T17" fmla="*/ 0 h 128"/>
                    <a:gd name="T18" fmla="*/ 91 w 178"/>
                    <a:gd name="T19" fmla="*/ 19 h 128"/>
                    <a:gd name="T20" fmla="*/ 11 w 178"/>
                    <a:gd name="T2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8" h="128">
                      <a:moveTo>
                        <a:pt x="11" y="0"/>
                      </a:move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11" y="25"/>
                        <a:pt x="0" y="21"/>
                        <a:pt x="4" y="37"/>
                      </a:cubicBezTo>
                      <a:cubicBezTo>
                        <a:pt x="8" y="53"/>
                        <a:pt x="22" y="63"/>
                        <a:pt x="22" y="63"/>
                      </a:cubicBezTo>
                      <a:cubicBezTo>
                        <a:pt x="22" y="63"/>
                        <a:pt x="23" y="125"/>
                        <a:pt x="91" y="127"/>
                      </a:cubicBezTo>
                      <a:cubicBezTo>
                        <a:pt x="159" y="128"/>
                        <a:pt x="159" y="63"/>
                        <a:pt x="159" y="63"/>
                      </a:cubicBezTo>
                      <a:cubicBezTo>
                        <a:pt x="159" y="63"/>
                        <a:pt x="178" y="60"/>
                        <a:pt x="178" y="32"/>
                      </a:cubicBezTo>
                      <a:cubicBezTo>
                        <a:pt x="178" y="4"/>
                        <a:pt x="168" y="21"/>
                        <a:pt x="168" y="21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72" y="0"/>
                        <a:pt x="139" y="19"/>
                        <a:pt x="91" y="19"/>
                      </a:cubicBezTo>
                      <a:cubicBezTo>
                        <a:pt x="43" y="19"/>
                        <a:pt x="11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22"/>
                <p:cNvSpPr>
                  <a:spLocks/>
                </p:cNvSpPr>
                <p:nvPr/>
              </p:nvSpPr>
              <p:spPr bwMode="auto">
                <a:xfrm>
                  <a:off x="10798175" y="-446088"/>
                  <a:ext cx="257175" cy="893763"/>
                </a:xfrm>
                <a:custGeom>
                  <a:avLst/>
                  <a:gdLst>
                    <a:gd name="T0" fmla="*/ 44 w 68"/>
                    <a:gd name="T1" fmla="*/ 0 h 237"/>
                    <a:gd name="T2" fmla="*/ 68 w 68"/>
                    <a:gd name="T3" fmla="*/ 60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89 h 237"/>
                    <a:gd name="T10" fmla="*/ 44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44" y="0"/>
                      </a:moveTo>
                      <a:cubicBezTo>
                        <a:pt x="44" y="0"/>
                        <a:pt x="68" y="1"/>
                        <a:pt x="68" y="60"/>
                      </a:cubicBezTo>
                      <a:cubicBezTo>
                        <a:pt x="68" y="118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89"/>
                        <a:pt x="0" y="89"/>
                        <a:pt x="0" y="89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23"/>
                <p:cNvSpPr>
                  <a:spLocks/>
                </p:cNvSpPr>
                <p:nvPr/>
              </p:nvSpPr>
              <p:spPr bwMode="auto">
                <a:xfrm>
                  <a:off x="9637713" y="-446088"/>
                  <a:ext cx="257175" cy="893763"/>
                </a:xfrm>
                <a:custGeom>
                  <a:avLst/>
                  <a:gdLst>
                    <a:gd name="T0" fmla="*/ 28 w 68"/>
                    <a:gd name="T1" fmla="*/ 0 h 237"/>
                    <a:gd name="T2" fmla="*/ 68 w 68"/>
                    <a:gd name="T3" fmla="*/ 92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66 h 237"/>
                    <a:gd name="T10" fmla="*/ 28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28" y="0"/>
                      </a:move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68" y="237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0" y="66"/>
                        <a:pt x="2" y="13"/>
                        <a:pt x="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24"/>
                <p:cNvSpPr>
                  <a:spLocks noEditPoints="1"/>
                </p:cNvSpPr>
                <p:nvPr/>
              </p:nvSpPr>
              <p:spPr bwMode="auto">
                <a:xfrm>
                  <a:off x="9894888" y="-1482726"/>
                  <a:ext cx="903287" cy="266700"/>
                </a:xfrm>
                <a:custGeom>
                  <a:avLst/>
                  <a:gdLst>
                    <a:gd name="T0" fmla="*/ 191 w 239"/>
                    <a:gd name="T1" fmla="*/ 15 h 71"/>
                    <a:gd name="T2" fmla="*/ 120 w 239"/>
                    <a:gd name="T3" fmla="*/ 0 h 71"/>
                    <a:gd name="T4" fmla="*/ 51 w 239"/>
                    <a:gd name="T5" fmla="*/ 17 h 71"/>
                    <a:gd name="T6" fmla="*/ 0 w 239"/>
                    <a:gd name="T7" fmla="*/ 52 h 71"/>
                    <a:gd name="T8" fmla="*/ 25 w 239"/>
                    <a:gd name="T9" fmla="*/ 71 h 71"/>
                    <a:gd name="T10" fmla="*/ 127 w 239"/>
                    <a:gd name="T11" fmla="*/ 64 h 71"/>
                    <a:gd name="T12" fmla="*/ 216 w 239"/>
                    <a:gd name="T13" fmla="*/ 71 h 71"/>
                    <a:gd name="T14" fmla="*/ 239 w 239"/>
                    <a:gd name="T15" fmla="*/ 52 h 71"/>
                    <a:gd name="T16" fmla="*/ 191 w 239"/>
                    <a:gd name="T17" fmla="*/ 15 h 71"/>
                    <a:gd name="T18" fmla="*/ 120 w 239"/>
                    <a:gd name="T19" fmla="*/ 55 h 71"/>
                    <a:gd name="T20" fmla="*/ 101 w 239"/>
                    <a:gd name="T21" fmla="*/ 35 h 71"/>
                    <a:gd name="T22" fmla="*/ 120 w 239"/>
                    <a:gd name="T23" fmla="*/ 16 h 71"/>
                    <a:gd name="T24" fmla="*/ 139 w 239"/>
                    <a:gd name="T25" fmla="*/ 35 h 71"/>
                    <a:gd name="T26" fmla="*/ 120 w 239"/>
                    <a:gd name="T27" fmla="*/ 5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9" h="71">
                      <a:moveTo>
                        <a:pt x="191" y="15"/>
                      </a:move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51" y="17"/>
                        <a:pt x="51" y="17"/>
                        <a:pt x="51" y="17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25" y="71"/>
                        <a:pt x="25" y="71"/>
                        <a:pt x="25" y="71"/>
                      </a:cubicBezTo>
                      <a:cubicBezTo>
                        <a:pt x="25" y="71"/>
                        <a:pt x="95" y="65"/>
                        <a:pt x="127" y="64"/>
                      </a:cubicBezTo>
                      <a:cubicBezTo>
                        <a:pt x="159" y="63"/>
                        <a:pt x="216" y="71"/>
                        <a:pt x="216" y="71"/>
                      </a:cubicBezTo>
                      <a:cubicBezTo>
                        <a:pt x="239" y="52"/>
                        <a:pt x="239" y="52"/>
                        <a:pt x="239" y="52"/>
                      </a:cubicBezTo>
                      <a:lnTo>
                        <a:pt x="191" y="15"/>
                      </a:lnTo>
                      <a:close/>
                      <a:moveTo>
                        <a:pt x="120" y="55"/>
                      </a:moveTo>
                      <a:cubicBezTo>
                        <a:pt x="109" y="55"/>
                        <a:pt x="101" y="46"/>
                        <a:pt x="101" y="35"/>
                      </a:cubicBezTo>
                      <a:cubicBezTo>
                        <a:pt x="101" y="25"/>
                        <a:pt x="109" y="16"/>
                        <a:pt x="120" y="16"/>
                      </a:cubicBezTo>
                      <a:cubicBezTo>
                        <a:pt x="131" y="16"/>
                        <a:pt x="139" y="25"/>
                        <a:pt x="139" y="35"/>
                      </a:cubicBezTo>
                      <a:cubicBezTo>
                        <a:pt x="139" y="46"/>
                        <a:pt x="131" y="55"/>
                        <a:pt x="120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 25"/>
                <p:cNvSpPr>
                  <a:spLocks/>
                </p:cNvSpPr>
                <p:nvPr/>
              </p:nvSpPr>
              <p:spPr bwMode="auto">
                <a:xfrm>
                  <a:off x="10110788" y="-604838"/>
                  <a:ext cx="211137" cy="257175"/>
                </a:xfrm>
                <a:custGeom>
                  <a:avLst/>
                  <a:gdLst>
                    <a:gd name="T0" fmla="*/ 56 w 56"/>
                    <a:gd name="T1" fmla="*/ 23 h 68"/>
                    <a:gd name="T2" fmla="*/ 0 w 56"/>
                    <a:gd name="T3" fmla="*/ 0 h 68"/>
                    <a:gd name="T4" fmla="*/ 0 w 56"/>
                    <a:gd name="T5" fmla="*/ 1 h 68"/>
                    <a:gd name="T6" fmla="*/ 24 w 56"/>
                    <a:gd name="T7" fmla="*/ 68 h 68"/>
                    <a:gd name="T8" fmla="*/ 56 w 56"/>
                    <a:gd name="T9" fmla="*/ 2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68">
                      <a:moveTo>
                        <a:pt x="56" y="23"/>
                      </a:moveTo>
                      <a:cubicBezTo>
                        <a:pt x="28" y="19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4" y="68"/>
                        <a:pt x="24" y="68"/>
                        <a:pt x="24" y="68"/>
                      </a:cubicBezTo>
                      <a:lnTo>
                        <a:pt x="56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26"/>
                <p:cNvSpPr>
                  <a:spLocks noEditPoints="1"/>
                </p:cNvSpPr>
                <p:nvPr/>
              </p:nvSpPr>
              <p:spPr bwMode="auto">
                <a:xfrm>
                  <a:off x="9774238" y="-604838"/>
                  <a:ext cx="1149350" cy="1052513"/>
                </a:xfrm>
                <a:custGeom>
                  <a:avLst/>
                  <a:gdLst>
                    <a:gd name="T0" fmla="*/ 223 w 304"/>
                    <a:gd name="T1" fmla="*/ 0 h 279"/>
                    <a:gd name="T2" fmla="*/ 225 w 304"/>
                    <a:gd name="T3" fmla="*/ 1 h 279"/>
                    <a:gd name="T4" fmla="*/ 192 w 304"/>
                    <a:gd name="T5" fmla="*/ 77 h 279"/>
                    <a:gd name="T6" fmla="*/ 163 w 304"/>
                    <a:gd name="T7" fmla="*/ 25 h 279"/>
                    <a:gd name="T8" fmla="*/ 148 w 304"/>
                    <a:gd name="T9" fmla="*/ 25 h 279"/>
                    <a:gd name="T10" fmla="*/ 111 w 304"/>
                    <a:gd name="T11" fmla="*/ 77 h 279"/>
                    <a:gd name="T12" fmla="*/ 85 w 304"/>
                    <a:gd name="T13" fmla="*/ 2 h 279"/>
                    <a:gd name="T14" fmla="*/ 0 w 304"/>
                    <a:gd name="T15" fmla="*/ 35 h 279"/>
                    <a:gd name="T16" fmla="*/ 45 w 304"/>
                    <a:gd name="T17" fmla="*/ 132 h 279"/>
                    <a:gd name="T18" fmla="*/ 45 w 304"/>
                    <a:gd name="T19" fmla="*/ 279 h 279"/>
                    <a:gd name="T20" fmla="*/ 260 w 304"/>
                    <a:gd name="T21" fmla="*/ 279 h 279"/>
                    <a:gd name="T22" fmla="*/ 260 w 304"/>
                    <a:gd name="T23" fmla="*/ 131 h 279"/>
                    <a:gd name="T24" fmla="*/ 304 w 304"/>
                    <a:gd name="T25" fmla="*/ 34 h 279"/>
                    <a:gd name="T26" fmla="*/ 223 w 304"/>
                    <a:gd name="T27" fmla="*/ 0 h 279"/>
                    <a:gd name="T28" fmla="*/ 156 w 304"/>
                    <a:gd name="T29" fmla="*/ 254 h 279"/>
                    <a:gd name="T30" fmla="*/ 133 w 304"/>
                    <a:gd name="T31" fmla="*/ 224 h 279"/>
                    <a:gd name="T32" fmla="*/ 149 w 304"/>
                    <a:gd name="T33" fmla="*/ 42 h 279"/>
                    <a:gd name="T34" fmla="*/ 164 w 304"/>
                    <a:gd name="T35" fmla="*/ 42 h 279"/>
                    <a:gd name="T36" fmla="*/ 179 w 304"/>
                    <a:gd name="T37" fmla="*/ 220 h 279"/>
                    <a:gd name="T38" fmla="*/ 156 w 304"/>
                    <a:gd name="T39" fmla="*/ 254 h 279"/>
                    <a:gd name="T40" fmla="*/ 230 w 304"/>
                    <a:gd name="T41" fmla="*/ 134 h 279"/>
                    <a:gd name="T42" fmla="*/ 199 w 304"/>
                    <a:gd name="T43" fmla="*/ 103 h 279"/>
                    <a:gd name="T44" fmla="*/ 230 w 304"/>
                    <a:gd name="T45" fmla="*/ 72 h 279"/>
                    <a:gd name="T46" fmla="*/ 261 w 304"/>
                    <a:gd name="T47" fmla="*/ 103 h 279"/>
                    <a:gd name="T48" fmla="*/ 230 w 304"/>
                    <a:gd name="T49" fmla="*/ 134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04" h="279">
                      <a:moveTo>
                        <a:pt x="223" y="0"/>
                      </a:moveTo>
                      <a:cubicBezTo>
                        <a:pt x="225" y="1"/>
                        <a:pt x="225" y="1"/>
                        <a:pt x="225" y="1"/>
                      </a:cubicBezTo>
                      <a:cubicBezTo>
                        <a:pt x="192" y="77"/>
                        <a:pt x="192" y="77"/>
                        <a:pt x="192" y="77"/>
                      </a:cubicBezTo>
                      <a:cubicBezTo>
                        <a:pt x="163" y="25"/>
                        <a:pt x="163" y="25"/>
                        <a:pt x="163" y="25"/>
                      </a:cubicBezTo>
                      <a:cubicBezTo>
                        <a:pt x="148" y="25"/>
                        <a:pt x="148" y="25"/>
                        <a:pt x="148" y="25"/>
                      </a:cubicBezTo>
                      <a:cubicBezTo>
                        <a:pt x="111" y="77"/>
                        <a:pt x="111" y="77"/>
                        <a:pt x="111" y="77"/>
                      </a:cubicBezTo>
                      <a:cubicBezTo>
                        <a:pt x="85" y="2"/>
                        <a:pt x="85" y="2"/>
                        <a:pt x="85" y="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45" y="132"/>
                        <a:pt x="45" y="132"/>
                        <a:pt x="45" y="132"/>
                      </a:cubicBezTo>
                      <a:cubicBezTo>
                        <a:pt x="45" y="279"/>
                        <a:pt x="45" y="279"/>
                        <a:pt x="45" y="279"/>
                      </a:cubicBezTo>
                      <a:cubicBezTo>
                        <a:pt x="260" y="279"/>
                        <a:pt x="260" y="279"/>
                        <a:pt x="260" y="279"/>
                      </a:cubicBezTo>
                      <a:cubicBezTo>
                        <a:pt x="260" y="131"/>
                        <a:pt x="260" y="131"/>
                        <a:pt x="260" y="131"/>
                      </a:cubicBezTo>
                      <a:cubicBezTo>
                        <a:pt x="304" y="34"/>
                        <a:pt x="304" y="34"/>
                        <a:pt x="304" y="34"/>
                      </a:cubicBezTo>
                      <a:lnTo>
                        <a:pt x="223" y="0"/>
                      </a:lnTo>
                      <a:close/>
                      <a:moveTo>
                        <a:pt x="156" y="254"/>
                      </a:moveTo>
                      <a:cubicBezTo>
                        <a:pt x="133" y="224"/>
                        <a:pt x="133" y="224"/>
                        <a:pt x="133" y="224"/>
                      </a:cubicBezTo>
                      <a:cubicBezTo>
                        <a:pt x="149" y="42"/>
                        <a:pt x="149" y="42"/>
                        <a:pt x="149" y="42"/>
                      </a:cubicBezTo>
                      <a:cubicBezTo>
                        <a:pt x="164" y="42"/>
                        <a:pt x="164" y="42"/>
                        <a:pt x="164" y="42"/>
                      </a:cubicBezTo>
                      <a:cubicBezTo>
                        <a:pt x="179" y="220"/>
                        <a:pt x="179" y="220"/>
                        <a:pt x="179" y="220"/>
                      </a:cubicBezTo>
                      <a:lnTo>
                        <a:pt x="156" y="254"/>
                      </a:lnTo>
                      <a:close/>
                      <a:moveTo>
                        <a:pt x="230" y="134"/>
                      </a:moveTo>
                      <a:cubicBezTo>
                        <a:pt x="213" y="134"/>
                        <a:pt x="199" y="120"/>
                        <a:pt x="199" y="103"/>
                      </a:cubicBezTo>
                      <a:cubicBezTo>
                        <a:pt x="199" y="86"/>
                        <a:pt x="213" y="72"/>
                        <a:pt x="230" y="72"/>
                      </a:cubicBezTo>
                      <a:cubicBezTo>
                        <a:pt x="247" y="72"/>
                        <a:pt x="261" y="86"/>
                        <a:pt x="261" y="103"/>
                      </a:cubicBezTo>
                      <a:cubicBezTo>
                        <a:pt x="261" y="120"/>
                        <a:pt x="247" y="134"/>
                        <a:pt x="230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27"/>
                <p:cNvSpPr>
                  <a:spLocks/>
                </p:cNvSpPr>
                <p:nvPr/>
              </p:nvSpPr>
              <p:spPr bwMode="auto">
                <a:xfrm>
                  <a:off x="10401300" y="-596901"/>
                  <a:ext cx="204787" cy="249238"/>
                </a:xfrm>
                <a:custGeom>
                  <a:avLst/>
                  <a:gdLst>
                    <a:gd name="T0" fmla="*/ 54 w 54"/>
                    <a:gd name="T1" fmla="*/ 0 h 66"/>
                    <a:gd name="T2" fmla="*/ 0 w 54"/>
                    <a:gd name="T3" fmla="*/ 20 h 66"/>
                    <a:gd name="T4" fmla="*/ 26 w 54"/>
                    <a:gd name="T5" fmla="*/ 66 h 66"/>
                    <a:gd name="T6" fmla="*/ 54 w 54"/>
                    <a:gd name="T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66">
                      <a:moveTo>
                        <a:pt x="54" y="0"/>
                      </a:moveTo>
                      <a:cubicBezTo>
                        <a:pt x="46" y="4"/>
                        <a:pt x="22" y="16"/>
                        <a:pt x="0" y="2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28"/>
                <p:cNvSpPr>
                  <a:spLocks/>
                </p:cNvSpPr>
                <p:nvPr/>
              </p:nvSpPr>
              <p:spPr bwMode="auto">
                <a:xfrm>
                  <a:off x="10096500" y="-604838"/>
                  <a:ext cx="14287" cy="7938"/>
                </a:xfrm>
                <a:custGeom>
                  <a:avLst/>
                  <a:gdLst>
                    <a:gd name="T0" fmla="*/ 9 w 9"/>
                    <a:gd name="T1" fmla="*/ 0 h 5"/>
                    <a:gd name="T2" fmla="*/ 0 w 9"/>
                    <a:gd name="T3" fmla="*/ 3 h 5"/>
                    <a:gd name="T4" fmla="*/ 0 w 9"/>
                    <a:gd name="T5" fmla="*/ 5 h 5"/>
                    <a:gd name="T6" fmla="*/ 9 w 9"/>
                    <a:gd name="T7" fmla="*/ 3 h 5"/>
                    <a:gd name="T8" fmla="*/ 9 w 9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9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29"/>
                <p:cNvSpPr>
                  <a:spLocks/>
                </p:cNvSpPr>
                <p:nvPr/>
              </p:nvSpPr>
              <p:spPr bwMode="auto">
                <a:xfrm>
                  <a:off x="10606088" y="-604838"/>
                  <a:ext cx="11112" cy="7938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  <a:gd name="T6" fmla="*/ 1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30"/>
                <p:cNvSpPr>
                  <a:spLocks/>
                </p:cNvSpPr>
                <p:nvPr/>
              </p:nvSpPr>
              <p:spPr bwMode="auto">
                <a:xfrm>
                  <a:off x="10321925" y="-525463"/>
                  <a:ext cx="79375" cy="7938"/>
                </a:xfrm>
                <a:custGeom>
                  <a:avLst/>
                  <a:gdLst>
                    <a:gd name="T0" fmla="*/ 21 w 21"/>
                    <a:gd name="T1" fmla="*/ 1 h 2"/>
                    <a:gd name="T2" fmla="*/ 20 w 21"/>
                    <a:gd name="T3" fmla="*/ 0 h 2"/>
                    <a:gd name="T4" fmla="*/ 1 w 21"/>
                    <a:gd name="T5" fmla="*/ 0 h 2"/>
                    <a:gd name="T6" fmla="*/ 0 w 21"/>
                    <a:gd name="T7" fmla="*/ 2 h 2"/>
                    <a:gd name="T8" fmla="*/ 7 w 21"/>
                    <a:gd name="T9" fmla="*/ 2 h 2"/>
                    <a:gd name="T10" fmla="*/ 21 w 21"/>
                    <a:gd name="T11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">
                      <a:moveTo>
                        <a:pt x="21" y="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5" y="2"/>
                        <a:pt x="7" y="2"/>
                      </a:cubicBezTo>
                      <a:cubicBezTo>
                        <a:pt x="11" y="2"/>
                        <a:pt x="16" y="1"/>
                        <a:pt x="2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1186937" y="5614845"/>
                <a:ext cx="662408" cy="902003"/>
                <a:chOff x="9637713" y="-1482726"/>
                <a:chExt cx="1417637" cy="1930401"/>
              </a:xfrm>
              <a:solidFill>
                <a:schemeClr val="accent1"/>
              </a:solidFill>
            </p:grpSpPr>
            <p:sp>
              <p:nvSpPr>
                <p:cNvPr id="86" name="Freeform 19"/>
                <p:cNvSpPr>
                  <a:spLocks/>
                </p:cNvSpPr>
                <p:nvPr/>
              </p:nvSpPr>
              <p:spPr bwMode="auto">
                <a:xfrm>
                  <a:off x="10020300" y="-1246188"/>
                  <a:ext cx="657225" cy="139700"/>
                </a:xfrm>
                <a:custGeom>
                  <a:avLst/>
                  <a:gdLst>
                    <a:gd name="T0" fmla="*/ 0 w 174"/>
                    <a:gd name="T1" fmla="*/ 13 h 37"/>
                    <a:gd name="T2" fmla="*/ 0 w 174"/>
                    <a:gd name="T3" fmla="*/ 37 h 37"/>
                    <a:gd name="T4" fmla="*/ 174 w 174"/>
                    <a:gd name="T5" fmla="*/ 37 h 37"/>
                    <a:gd name="T6" fmla="*/ 174 w 174"/>
                    <a:gd name="T7" fmla="*/ 13 h 37"/>
                    <a:gd name="T8" fmla="*/ 0 w 174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4" h="37">
                      <a:moveTo>
                        <a:pt x="0" y="13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74" y="37"/>
                        <a:pt x="174" y="37"/>
                        <a:pt x="174" y="37"/>
                      </a:cubicBezTo>
                      <a:cubicBezTo>
                        <a:pt x="174" y="13"/>
                        <a:pt x="174" y="13"/>
                        <a:pt x="174" y="13"/>
                      </a:cubicBezTo>
                      <a:cubicBezTo>
                        <a:pt x="174" y="13"/>
                        <a:pt x="106" y="0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20"/>
                <p:cNvSpPr>
                  <a:spLocks/>
                </p:cNvSpPr>
                <p:nvPr/>
              </p:nvSpPr>
              <p:spPr bwMode="auto">
                <a:xfrm>
                  <a:off x="10020300" y="-1065213"/>
                  <a:ext cx="657225" cy="76200"/>
                </a:xfrm>
                <a:custGeom>
                  <a:avLst/>
                  <a:gdLst>
                    <a:gd name="T0" fmla="*/ 0 w 174"/>
                    <a:gd name="T1" fmla="*/ 0 h 20"/>
                    <a:gd name="T2" fmla="*/ 174 w 174"/>
                    <a:gd name="T3" fmla="*/ 0 h 20"/>
                    <a:gd name="T4" fmla="*/ 87 w 174"/>
                    <a:gd name="T5" fmla="*/ 18 h 20"/>
                    <a:gd name="T6" fmla="*/ 0 w 174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4" h="20">
                      <a:moveTo>
                        <a:pt x="0" y="0"/>
                      </a:moveTo>
                      <a:cubicBezTo>
                        <a:pt x="174" y="0"/>
                        <a:pt x="174" y="0"/>
                        <a:pt x="174" y="0"/>
                      </a:cubicBezTo>
                      <a:cubicBezTo>
                        <a:pt x="174" y="0"/>
                        <a:pt x="155" y="20"/>
                        <a:pt x="87" y="18"/>
                      </a:cubicBezTo>
                      <a:cubicBezTo>
                        <a:pt x="19" y="17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21"/>
                <p:cNvSpPr>
                  <a:spLocks/>
                </p:cNvSpPr>
                <p:nvPr/>
              </p:nvSpPr>
              <p:spPr bwMode="auto">
                <a:xfrm>
                  <a:off x="10004425" y="-1030288"/>
                  <a:ext cx="673100" cy="482600"/>
                </a:xfrm>
                <a:custGeom>
                  <a:avLst/>
                  <a:gdLst>
                    <a:gd name="T0" fmla="*/ 11 w 178"/>
                    <a:gd name="T1" fmla="*/ 0 h 128"/>
                    <a:gd name="T2" fmla="*/ 11 w 178"/>
                    <a:gd name="T3" fmla="*/ 25 h 128"/>
                    <a:gd name="T4" fmla="*/ 4 w 178"/>
                    <a:gd name="T5" fmla="*/ 37 h 128"/>
                    <a:gd name="T6" fmla="*/ 22 w 178"/>
                    <a:gd name="T7" fmla="*/ 63 h 128"/>
                    <a:gd name="T8" fmla="*/ 91 w 178"/>
                    <a:gd name="T9" fmla="*/ 127 h 128"/>
                    <a:gd name="T10" fmla="*/ 159 w 178"/>
                    <a:gd name="T11" fmla="*/ 63 h 128"/>
                    <a:gd name="T12" fmla="*/ 178 w 178"/>
                    <a:gd name="T13" fmla="*/ 32 h 128"/>
                    <a:gd name="T14" fmla="*/ 168 w 178"/>
                    <a:gd name="T15" fmla="*/ 21 h 128"/>
                    <a:gd name="T16" fmla="*/ 172 w 178"/>
                    <a:gd name="T17" fmla="*/ 0 h 128"/>
                    <a:gd name="T18" fmla="*/ 91 w 178"/>
                    <a:gd name="T19" fmla="*/ 19 h 128"/>
                    <a:gd name="T20" fmla="*/ 11 w 178"/>
                    <a:gd name="T2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8" h="128">
                      <a:moveTo>
                        <a:pt x="11" y="0"/>
                      </a:move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11" y="25"/>
                        <a:pt x="0" y="21"/>
                        <a:pt x="4" y="37"/>
                      </a:cubicBezTo>
                      <a:cubicBezTo>
                        <a:pt x="8" y="53"/>
                        <a:pt x="22" y="63"/>
                        <a:pt x="22" y="63"/>
                      </a:cubicBezTo>
                      <a:cubicBezTo>
                        <a:pt x="22" y="63"/>
                        <a:pt x="23" y="125"/>
                        <a:pt x="91" y="127"/>
                      </a:cubicBezTo>
                      <a:cubicBezTo>
                        <a:pt x="159" y="128"/>
                        <a:pt x="159" y="63"/>
                        <a:pt x="159" y="63"/>
                      </a:cubicBezTo>
                      <a:cubicBezTo>
                        <a:pt x="159" y="63"/>
                        <a:pt x="178" y="60"/>
                        <a:pt x="178" y="32"/>
                      </a:cubicBezTo>
                      <a:cubicBezTo>
                        <a:pt x="178" y="4"/>
                        <a:pt x="168" y="21"/>
                        <a:pt x="168" y="21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72" y="0"/>
                        <a:pt x="139" y="19"/>
                        <a:pt x="91" y="19"/>
                      </a:cubicBezTo>
                      <a:cubicBezTo>
                        <a:pt x="43" y="19"/>
                        <a:pt x="11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22"/>
                <p:cNvSpPr>
                  <a:spLocks/>
                </p:cNvSpPr>
                <p:nvPr/>
              </p:nvSpPr>
              <p:spPr bwMode="auto">
                <a:xfrm>
                  <a:off x="10798175" y="-446088"/>
                  <a:ext cx="257175" cy="893763"/>
                </a:xfrm>
                <a:custGeom>
                  <a:avLst/>
                  <a:gdLst>
                    <a:gd name="T0" fmla="*/ 44 w 68"/>
                    <a:gd name="T1" fmla="*/ 0 h 237"/>
                    <a:gd name="T2" fmla="*/ 68 w 68"/>
                    <a:gd name="T3" fmla="*/ 60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89 h 237"/>
                    <a:gd name="T10" fmla="*/ 44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44" y="0"/>
                      </a:moveTo>
                      <a:cubicBezTo>
                        <a:pt x="44" y="0"/>
                        <a:pt x="68" y="1"/>
                        <a:pt x="68" y="60"/>
                      </a:cubicBezTo>
                      <a:cubicBezTo>
                        <a:pt x="68" y="118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89"/>
                        <a:pt x="0" y="89"/>
                        <a:pt x="0" y="89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23"/>
                <p:cNvSpPr>
                  <a:spLocks/>
                </p:cNvSpPr>
                <p:nvPr/>
              </p:nvSpPr>
              <p:spPr bwMode="auto">
                <a:xfrm>
                  <a:off x="9637713" y="-446088"/>
                  <a:ext cx="257175" cy="893763"/>
                </a:xfrm>
                <a:custGeom>
                  <a:avLst/>
                  <a:gdLst>
                    <a:gd name="T0" fmla="*/ 28 w 68"/>
                    <a:gd name="T1" fmla="*/ 0 h 237"/>
                    <a:gd name="T2" fmla="*/ 68 w 68"/>
                    <a:gd name="T3" fmla="*/ 92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66 h 237"/>
                    <a:gd name="T10" fmla="*/ 28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28" y="0"/>
                      </a:move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68" y="237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0" y="66"/>
                        <a:pt x="2" y="13"/>
                        <a:pt x="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24"/>
                <p:cNvSpPr>
                  <a:spLocks noEditPoints="1"/>
                </p:cNvSpPr>
                <p:nvPr/>
              </p:nvSpPr>
              <p:spPr bwMode="auto">
                <a:xfrm>
                  <a:off x="9894888" y="-1482726"/>
                  <a:ext cx="903287" cy="266700"/>
                </a:xfrm>
                <a:custGeom>
                  <a:avLst/>
                  <a:gdLst>
                    <a:gd name="T0" fmla="*/ 191 w 239"/>
                    <a:gd name="T1" fmla="*/ 15 h 71"/>
                    <a:gd name="T2" fmla="*/ 120 w 239"/>
                    <a:gd name="T3" fmla="*/ 0 h 71"/>
                    <a:gd name="T4" fmla="*/ 51 w 239"/>
                    <a:gd name="T5" fmla="*/ 17 h 71"/>
                    <a:gd name="T6" fmla="*/ 0 w 239"/>
                    <a:gd name="T7" fmla="*/ 52 h 71"/>
                    <a:gd name="T8" fmla="*/ 25 w 239"/>
                    <a:gd name="T9" fmla="*/ 71 h 71"/>
                    <a:gd name="T10" fmla="*/ 127 w 239"/>
                    <a:gd name="T11" fmla="*/ 64 h 71"/>
                    <a:gd name="T12" fmla="*/ 216 w 239"/>
                    <a:gd name="T13" fmla="*/ 71 h 71"/>
                    <a:gd name="T14" fmla="*/ 239 w 239"/>
                    <a:gd name="T15" fmla="*/ 52 h 71"/>
                    <a:gd name="T16" fmla="*/ 191 w 239"/>
                    <a:gd name="T17" fmla="*/ 15 h 71"/>
                    <a:gd name="T18" fmla="*/ 120 w 239"/>
                    <a:gd name="T19" fmla="*/ 55 h 71"/>
                    <a:gd name="T20" fmla="*/ 101 w 239"/>
                    <a:gd name="T21" fmla="*/ 35 h 71"/>
                    <a:gd name="T22" fmla="*/ 120 w 239"/>
                    <a:gd name="T23" fmla="*/ 16 h 71"/>
                    <a:gd name="T24" fmla="*/ 139 w 239"/>
                    <a:gd name="T25" fmla="*/ 35 h 71"/>
                    <a:gd name="T26" fmla="*/ 120 w 239"/>
                    <a:gd name="T27" fmla="*/ 5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9" h="71">
                      <a:moveTo>
                        <a:pt x="191" y="15"/>
                      </a:move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51" y="17"/>
                        <a:pt x="51" y="17"/>
                        <a:pt x="51" y="17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25" y="71"/>
                        <a:pt x="25" y="71"/>
                        <a:pt x="25" y="71"/>
                      </a:cubicBezTo>
                      <a:cubicBezTo>
                        <a:pt x="25" y="71"/>
                        <a:pt x="95" y="65"/>
                        <a:pt x="127" y="64"/>
                      </a:cubicBezTo>
                      <a:cubicBezTo>
                        <a:pt x="159" y="63"/>
                        <a:pt x="216" y="71"/>
                        <a:pt x="216" y="71"/>
                      </a:cubicBezTo>
                      <a:cubicBezTo>
                        <a:pt x="239" y="52"/>
                        <a:pt x="239" y="52"/>
                        <a:pt x="239" y="52"/>
                      </a:cubicBezTo>
                      <a:lnTo>
                        <a:pt x="191" y="15"/>
                      </a:lnTo>
                      <a:close/>
                      <a:moveTo>
                        <a:pt x="120" y="55"/>
                      </a:moveTo>
                      <a:cubicBezTo>
                        <a:pt x="109" y="55"/>
                        <a:pt x="101" y="46"/>
                        <a:pt x="101" y="35"/>
                      </a:cubicBezTo>
                      <a:cubicBezTo>
                        <a:pt x="101" y="25"/>
                        <a:pt x="109" y="16"/>
                        <a:pt x="120" y="16"/>
                      </a:cubicBezTo>
                      <a:cubicBezTo>
                        <a:pt x="131" y="16"/>
                        <a:pt x="139" y="25"/>
                        <a:pt x="139" y="35"/>
                      </a:cubicBezTo>
                      <a:cubicBezTo>
                        <a:pt x="139" y="46"/>
                        <a:pt x="131" y="55"/>
                        <a:pt x="120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Freeform 25"/>
                <p:cNvSpPr>
                  <a:spLocks/>
                </p:cNvSpPr>
                <p:nvPr/>
              </p:nvSpPr>
              <p:spPr bwMode="auto">
                <a:xfrm>
                  <a:off x="10110788" y="-604838"/>
                  <a:ext cx="211137" cy="257175"/>
                </a:xfrm>
                <a:custGeom>
                  <a:avLst/>
                  <a:gdLst>
                    <a:gd name="T0" fmla="*/ 56 w 56"/>
                    <a:gd name="T1" fmla="*/ 23 h 68"/>
                    <a:gd name="T2" fmla="*/ 0 w 56"/>
                    <a:gd name="T3" fmla="*/ 0 h 68"/>
                    <a:gd name="T4" fmla="*/ 0 w 56"/>
                    <a:gd name="T5" fmla="*/ 1 h 68"/>
                    <a:gd name="T6" fmla="*/ 24 w 56"/>
                    <a:gd name="T7" fmla="*/ 68 h 68"/>
                    <a:gd name="T8" fmla="*/ 56 w 56"/>
                    <a:gd name="T9" fmla="*/ 2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68">
                      <a:moveTo>
                        <a:pt x="56" y="23"/>
                      </a:moveTo>
                      <a:cubicBezTo>
                        <a:pt x="28" y="19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4" y="68"/>
                        <a:pt x="24" y="68"/>
                        <a:pt x="24" y="68"/>
                      </a:cubicBezTo>
                      <a:lnTo>
                        <a:pt x="56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26"/>
                <p:cNvSpPr>
                  <a:spLocks noEditPoints="1"/>
                </p:cNvSpPr>
                <p:nvPr/>
              </p:nvSpPr>
              <p:spPr bwMode="auto">
                <a:xfrm>
                  <a:off x="9774238" y="-604838"/>
                  <a:ext cx="1149350" cy="1052513"/>
                </a:xfrm>
                <a:custGeom>
                  <a:avLst/>
                  <a:gdLst>
                    <a:gd name="T0" fmla="*/ 223 w 304"/>
                    <a:gd name="T1" fmla="*/ 0 h 279"/>
                    <a:gd name="T2" fmla="*/ 225 w 304"/>
                    <a:gd name="T3" fmla="*/ 1 h 279"/>
                    <a:gd name="T4" fmla="*/ 192 w 304"/>
                    <a:gd name="T5" fmla="*/ 77 h 279"/>
                    <a:gd name="T6" fmla="*/ 163 w 304"/>
                    <a:gd name="T7" fmla="*/ 25 h 279"/>
                    <a:gd name="T8" fmla="*/ 148 w 304"/>
                    <a:gd name="T9" fmla="*/ 25 h 279"/>
                    <a:gd name="T10" fmla="*/ 111 w 304"/>
                    <a:gd name="T11" fmla="*/ 77 h 279"/>
                    <a:gd name="T12" fmla="*/ 85 w 304"/>
                    <a:gd name="T13" fmla="*/ 2 h 279"/>
                    <a:gd name="T14" fmla="*/ 0 w 304"/>
                    <a:gd name="T15" fmla="*/ 35 h 279"/>
                    <a:gd name="T16" fmla="*/ 45 w 304"/>
                    <a:gd name="T17" fmla="*/ 132 h 279"/>
                    <a:gd name="T18" fmla="*/ 45 w 304"/>
                    <a:gd name="T19" fmla="*/ 279 h 279"/>
                    <a:gd name="T20" fmla="*/ 260 w 304"/>
                    <a:gd name="T21" fmla="*/ 279 h 279"/>
                    <a:gd name="T22" fmla="*/ 260 w 304"/>
                    <a:gd name="T23" fmla="*/ 131 h 279"/>
                    <a:gd name="T24" fmla="*/ 304 w 304"/>
                    <a:gd name="T25" fmla="*/ 34 h 279"/>
                    <a:gd name="T26" fmla="*/ 223 w 304"/>
                    <a:gd name="T27" fmla="*/ 0 h 279"/>
                    <a:gd name="T28" fmla="*/ 156 w 304"/>
                    <a:gd name="T29" fmla="*/ 254 h 279"/>
                    <a:gd name="T30" fmla="*/ 133 w 304"/>
                    <a:gd name="T31" fmla="*/ 224 h 279"/>
                    <a:gd name="T32" fmla="*/ 149 w 304"/>
                    <a:gd name="T33" fmla="*/ 42 h 279"/>
                    <a:gd name="T34" fmla="*/ 164 w 304"/>
                    <a:gd name="T35" fmla="*/ 42 h 279"/>
                    <a:gd name="T36" fmla="*/ 179 w 304"/>
                    <a:gd name="T37" fmla="*/ 220 h 279"/>
                    <a:gd name="T38" fmla="*/ 156 w 304"/>
                    <a:gd name="T39" fmla="*/ 254 h 279"/>
                    <a:gd name="T40" fmla="*/ 230 w 304"/>
                    <a:gd name="T41" fmla="*/ 134 h 279"/>
                    <a:gd name="T42" fmla="*/ 199 w 304"/>
                    <a:gd name="T43" fmla="*/ 103 h 279"/>
                    <a:gd name="T44" fmla="*/ 230 w 304"/>
                    <a:gd name="T45" fmla="*/ 72 h 279"/>
                    <a:gd name="T46" fmla="*/ 261 w 304"/>
                    <a:gd name="T47" fmla="*/ 103 h 279"/>
                    <a:gd name="T48" fmla="*/ 230 w 304"/>
                    <a:gd name="T49" fmla="*/ 134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04" h="279">
                      <a:moveTo>
                        <a:pt x="223" y="0"/>
                      </a:moveTo>
                      <a:cubicBezTo>
                        <a:pt x="225" y="1"/>
                        <a:pt x="225" y="1"/>
                        <a:pt x="225" y="1"/>
                      </a:cubicBezTo>
                      <a:cubicBezTo>
                        <a:pt x="192" y="77"/>
                        <a:pt x="192" y="77"/>
                        <a:pt x="192" y="77"/>
                      </a:cubicBezTo>
                      <a:cubicBezTo>
                        <a:pt x="163" y="25"/>
                        <a:pt x="163" y="25"/>
                        <a:pt x="163" y="25"/>
                      </a:cubicBezTo>
                      <a:cubicBezTo>
                        <a:pt x="148" y="25"/>
                        <a:pt x="148" y="25"/>
                        <a:pt x="148" y="25"/>
                      </a:cubicBezTo>
                      <a:cubicBezTo>
                        <a:pt x="111" y="77"/>
                        <a:pt x="111" y="77"/>
                        <a:pt x="111" y="77"/>
                      </a:cubicBezTo>
                      <a:cubicBezTo>
                        <a:pt x="85" y="2"/>
                        <a:pt x="85" y="2"/>
                        <a:pt x="85" y="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45" y="132"/>
                        <a:pt x="45" y="132"/>
                        <a:pt x="45" y="132"/>
                      </a:cubicBezTo>
                      <a:cubicBezTo>
                        <a:pt x="45" y="279"/>
                        <a:pt x="45" y="279"/>
                        <a:pt x="45" y="279"/>
                      </a:cubicBezTo>
                      <a:cubicBezTo>
                        <a:pt x="260" y="279"/>
                        <a:pt x="260" y="279"/>
                        <a:pt x="260" y="279"/>
                      </a:cubicBezTo>
                      <a:cubicBezTo>
                        <a:pt x="260" y="131"/>
                        <a:pt x="260" y="131"/>
                        <a:pt x="260" y="131"/>
                      </a:cubicBezTo>
                      <a:cubicBezTo>
                        <a:pt x="304" y="34"/>
                        <a:pt x="304" y="34"/>
                        <a:pt x="304" y="34"/>
                      </a:cubicBezTo>
                      <a:lnTo>
                        <a:pt x="223" y="0"/>
                      </a:lnTo>
                      <a:close/>
                      <a:moveTo>
                        <a:pt x="156" y="254"/>
                      </a:moveTo>
                      <a:cubicBezTo>
                        <a:pt x="133" y="224"/>
                        <a:pt x="133" y="224"/>
                        <a:pt x="133" y="224"/>
                      </a:cubicBezTo>
                      <a:cubicBezTo>
                        <a:pt x="149" y="42"/>
                        <a:pt x="149" y="42"/>
                        <a:pt x="149" y="42"/>
                      </a:cubicBezTo>
                      <a:cubicBezTo>
                        <a:pt x="164" y="42"/>
                        <a:pt x="164" y="42"/>
                        <a:pt x="164" y="42"/>
                      </a:cubicBezTo>
                      <a:cubicBezTo>
                        <a:pt x="179" y="220"/>
                        <a:pt x="179" y="220"/>
                        <a:pt x="179" y="220"/>
                      </a:cubicBezTo>
                      <a:lnTo>
                        <a:pt x="156" y="254"/>
                      </a:lnTo>
                      <a:close/>
                      <a:moveTo>
                        <a:pt x="230" y="134"/>
                      </a:moveTo>
                      <a:cubicBezTo>
                        <a:pt x="213" y="134"/>
                        <a:pt x="199" y="120"/>
                        <a:pt x="199" y="103"/>
                      </a:cubicBezTo>
                      <a:cubicBezTo>
                        <a:pt x="199" y="86"/>
                        <a:pt x="213" y="72"/>
                        <a:pt x="230" y="72"/>
                      </a:cubicBezTo>
                      <a:cubicBezTo>
                        <a:pt x="247" y="72"/>
                        <a:pt x="261" y="86"/>
                        <a:pt x="261" y="103"/>
                      </a:cubicBezTo>
                      <a:cubicBezTo>
                        <a:pt x="261" y="120"/>
                        <a:pt x="247" y="134"/>
                        <a:pt x="230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 27"/>
                <p:cNvSpPr>
                  <a:spLocks/>
                </p:cNvSpPr>
                <p:nvPr/>
              </p:nvSpPr>
              <p:spPr bwMode="auto">
                <a:xfrm>
                  <a:off x="10401300" y="-596901"/>
                  <a:ext cx="204787" cy="249238"/>
                </a:xfrm>
                <a:custGeom>
                  <a:avLst/>
                  <a:gdLst>
                    <a:gd name="T0" fmla="*/ 54 w 54"/>
                    <a:gd name="T1" fmla="*/ 0 h 66"/>
                    <a:gd name="T2" fmla="*/ 0 w 54"/>
                    <a:gd name="T3" fmla="*/ 20 h 66"/>
                    <a:gd name="T4" fmla="*/ 26 w 54"/>
                    <a:gd name="T5" fmla="*/ 66 h 66"/>
                    <a:gd name="T6" fmla="*/ 54 w 54"/>
                    <a:gd name="T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66">
                      <a:moveTo>
                        <a:pt x="54" y="0"/>
                      </a:moveTo>
                      <a:cubicBezTo>
                        <a:pt x="46" y="4"/>
                        <a:pt x="22" y="16"/>
                        <a:pt x="0" y="2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28"/>
                <p:cNvSpPr>
                  <a:spLocks/>
                </p:cNvSpPr>
                <p:nvPr/>
              </p:nvSpPr>
              <p:spPr bwMode="auto">
                <a:xfrm>
                  <a:off x="10096500" y="-604838"/>
                  <a:ext cx="14287" cy="7938"/>
                </a:xfrm>
                <a:custGeom>
                  <a:avLst/>
                  <a:gdLst>
                    <a:gd name="T0" fmla="*/ 9 w 9"/>
                    <a:gd name="T1" fmla="*/ 0 h 5"/>
                    <a:gd name="T2" fmla="*/ 0 w 9"/>
                    <a:gd name="T3" fmla="*/ 3 h 5"/>
                    <a:gd name="T4" fmla="*/ 0 w 9"/>
                    <a:gd name="T5" fmla="*/ 5 h 5"/>
                    <a:gd name="T6" fmla="*/ 9 w 9"/>
                    <a:gd name="T7" fmla="*/ 3 h 5"/>
                    <a:gd name="T8" fmla="*/ 9 w 9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9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29"/>
                <p:cNvSpPr>
                  <a:spLocks/>
                </p:cNvSpPr>
                <p:nvPr/>
              </p:nvSpPr>
              <p:spPr bwMode="auto">
                <a:xfrm>
                  <a:off x="10606088" y="-604838"/>
                  <a:ext cx="11112" cy="7938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  <a:gd name="T6" fmla="*/ 1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30"/>
                <p:cNvSpPr>
                  <a:spLocks/>
                </p:cNvSpPr>
                <p:nvPr/>
              </p:nvSpPr>
              <p:spPr bwMode="auto">
                <a:xfrm>
                  <a:off x="10321925" y="-525463"/>
                  <a:ext cx="79375" cy="7938"/>
                </a:xfrm>
                <a:custGeom>
                  <a:avLst/>
                  <a:gdLst>
                    <a:gd name="T0" fmla="*/ 21 w 21"/>
                    <a:gd name="T1" fmla="*/ 1 h 2"/>
                    <a:gd name="T2" fmla="*/ 20 w 21"/>
                    <a:gd name="T3" fmla="*/ 0 h 2"/>
                    <a:gd name="T4" fmla="*/ 1 w 21"/>
                    <a:gd name="T5" fmla="*/ 0 h 2"/>
                    <a:gd name="T6" fmla="*/ 0 w 21"/>
                    <a:gd name="T7" fmla="*/ 2 h 2"/>
                    <a:gd name="T8" fmla="*/ 7 w 21"/>
                    <a:gd name="T9" fmla="*/ 2 h 2"/>
                    <a:gd name="T10" fmla="*/ 21 w 21"/>
                    <a:gd name="T11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">
                      <a:moveTo>
                        <a:pt x="21" y="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5" y="2"/>
                        <a:pt x="7" y="2"/>
                      </a:cubicBezTo>
                      <a:cubicBezTo>
                        <a:pt x="11" y="2"/>
                        <a:pt x="16" y="1"/>
                        <a:pt x="2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1879016" y="5614845"/>
                <a:ext cx="662408" cy="902003"/>
                <a:chOff x="9637713" y="-1482726"/>
                <a:chExt cx="1417637" cy="1930401"/>
              </a:xfrm>
              <a:solidFill>
                <a:schemeClr val="accent1"/>
              </a:solidFill>
            </p:grpSpPr>
            <p:sp>
              <p:nvSpPr>
                <p:cNvPr id="99" name="Freeform 19"/>
                <p:cNvSpPr>
                  <a:spLocks/>
                </p:cNvSpPr>
                <p:nvPr/>
              </p:nvSpPr>
              <p:spPr bwMode="auto">
                <a:xfrm>
                  <a:off x="10020300" y="-1246188"/>
                  <a:ext cx="657225" cy="139700"/>
                </a:xfrm>
                <a:custGeom>
                  <a:avLst/>
                  <a:gdLst>
                    <a:gd name="T0" fmla="*/ 0 w 174"/>
                    <a:gd name="T1" fmla="*/ 13 h 37"/>
                    <a:gd name="T2" fmla="*/ 0 w 174"/>
                    <a:gd name="T3" fmla="*/ 37 h 37"/>
                    <a:gd name="T4" fmla="*/ 174 w 174"/>
                    <a:gd name="T5" fmla="*/ 37 h 37"/>
                    <a:gd name="T6" fmla="*/ 174 w 174"/>
                    <a:gd name="T7" fmla="*/ 13 h 37"/>
                    <a:gd name="T8" fmla="*/ 0 w 174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4" h="37">
                      <a:moveTo>
                        <a:pt x="0" y="13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74" y="37"/>
                        <a:pt x="174" y="37"/>
                        <a:pt x="174" y="37"/>
                      </a:cubicBezTo>
                      <a:cubicBezTo>
                        <a:pt x="174" y="13"/>
                        <a:pt x="174" y="13"/>
                        <a:pt x="174" y="13"/>
                      </a:cubicBezTo>
                      <a:cubicBezTo>
                        <a:pt x="174" y="13"/>
                        <a:pt x="106" y="0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Freeform 20"/>
                <p:cNvSpPr>
                  <a:spLocks/>
                </p:cNvSpPr>
                <p:nvPr/>
              </p:nvSpPr>
              <p:spPr bwMode="auto">
                <a:xfrm>
                  <a:off x="10020300" y="-1065213"/>
                  <a:ext cx="657225" cy="76200"/>
                </a:xfrm>
                <a:custGeom>
                  <a:avLst/>
                  <a:gdLst>
                    <a:gd name="T0" fmla="*/ 0 w 174"/>
                    <a:gd name="T1" fmla="*/ 0 h 20"/>
                    <a:gd name="T2" fmla="*/ 174 w 174"/>
                    <a:gd name="T3" fmla="*/ 0 h 20"/>
                    <a:gd name="T4" fmla="*/ 87 w 174"/>
                    <a:gd name="T5" fmla="*/ 18 h 20"/>
                    <a:gd name="T6" fmla="*/ 0 w 174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4" h="20">
                      <a:moveTo>
                        <a:pt x="0" y="0"/>
                      </a:moveTo>
                      <a:cubicBezTo>
                        <a:pt x="174" y="0"/>
                        <a:pt x="174" y="0"/>
                        <a:pt x="174" y="0"/>
                      </a:cubicBezTo>
                      <a:cubicBezTo>
                        <a:pt x="174" y="0"/>
                        <a:pt x="155" y="20"/>
                        <a:pt x="87" y="18"/>
                      </a:cubicBezTo>
                      <a:cubicBezTo>
                        <a:pt x="19" y="17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Freeform 21"/>
                <p:cNvSpPr>
                  <a:spLocks/>
                </p:cNvSpPr>
                <p:nvPr/>
              </p:nvSpPr>
              <p:spPr bwMode="auto">
                <a:xfrm>
                  <a:off x="10004425" y="-1030288"/>
                  <a:ext cx="673100" cy="482600"/>
                </a:xfrm>
                <a:custGeom>
                  <a:avLst/>
                  <a:gdLst>
                    <a:gd name="T0" fmla="*/ 11 w 178"/>
                    <a:gd name="T1" fmla="*/ 0 h 128"/>
                    <a:gd name="T2" fmla="*/ 11 w 178"/>
                    <a:gd name="T3" fmla="*/ 25 h 128"/>
                    <a:gd name="T4" fmla="*/ 4 w 178"/>
                    <a:gd name="T5" fmla="*/ 37 h 128"/>
                    <a:gd name="T6" fmla="*/ 22 w 178"/>
                    <a:gd name="T7" fmla="*/ 63 h 128"/>
                    <a:gd name="T8" fmla="*/ 91 w 178"/>
                    <a:gd name="T9" fmla="*/ 127 h 128"/>
                    <a:gd name="T10" fmla="*/ 159 w 178"/>
                    <a:gd name="T11" fmla="*/ 63 h 128"/>
                    <a:gd name="T12" fmla="*/ 178 w 178"/>
                    <a:gd name="T13" fmla="*/ 32 h 128"/>
                    <a:gd name="T14" fmla="*/ 168 w 178"/>
                    <a:gd name="T15" fmla="*/ 21 h 128"/>
                    <a:gd name="T16" fmla="*/ 172 w 178"/>
                    <a:gd name="T17" fmla="*/ 0 h 128"/>
                    <a:gd name="T18" fmla="*/ 91 w 178"/>
                    <a:gd name="T19" fmla="*/ 19 h 128"/>
                    <a:gd name="T20" fmla="*/ 11 w 178"/>
                    <a:gd name="T2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8" h="128">
                      <a:moveTo>
                        <a:pt x="11" y="0"/>
                      </a:move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11" y="25"/>
                        <a:pt x="0" y="21"/>
                        <a:pt x="4" y="37"/>
                      </a:cubicBezTo>
                      <a:cubicBezTo>
                        <a:pt x="8" y="53"/>
                        <a:pt x="22" y="63"/>
                        <a:pt x="22" y="63"/>
                      </a:cubicBezTo>
                      <a:cubicBezTo>
                        <a:pt x="22" y="63"/>
                        <a:pt x="23" y="125"/>
                        <a:pt x="91" y="127"/>
                      </a:cubicBezTo>
                      <a:cubicBezTo>
                        <a:pt x="159" y="128"/>
                        <a:pt x="159" y="63"/>
                        <a:pt x="159" y="63"/>
                      </a:cubicBezTo>
                      <a:cubicBezTo>
                        <a:pt x="159" y="63"/>
                        <a:pt x="178" y="60"/>
                        <a:pt x="178" y="32"/>
                      </a:cubicBezTo>
                      <a:cubicBezTo>
                        <a:pt x="178" y="4"/>
                        <a:pt x="168" y="21"/>
                        <a:pt x="168" y="21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72" y="0"/>
                        <a:pt x="139" y="19"/>
                        <a:pt x="91" y="19"/>
                      </a:cubicBezTo>
                      <a:cubicBezTo>
                        <a:pt x="43" y="19"/>
                        <a:pt x="11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22"/>
                <p:cNvSpPr>
                  <a:spLocks/>
                </p:cNvSpPr>
                <p:nvPr/>
              </p:nvSpPr>
              <p:spPr bwMode="auto">
                <a:xfrm>
                  <a:off x="10798175" y="-446088"/>
                  <a:ext cx="257175" cy="893763"/>
                </a:xfrm>
                <a:custGeom>
                  <a:avLst/>
                  <a:gdLst>
                    <a:gd name="T0" fmla="*/ 44 w 68"/>
                    <a:gd name="T1" fmla="*/ 0 h 237"/>
                    <a:gd name="T2" fmla="*/ 68 w 68"/>
                    <a:gd name="T3" fmla="*/ 60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89 h 237"/>
                    <a:gd name="T10" fmla="*/ 44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44" y="0"/>
                      </a:moveTo>
                      <a:cubicBezTo>
                        <a:pt x="44" y="0"/>
                        <a:pt x="68" y="1"/>
                        <a:pt x="68" y="60"/>
                      </a:cubicBezTo>
                      <a:cubicBezTo>
                        <a:pt x="68" y="118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89"/>
                        <a:pt x="0" y="89"/>
                        <a:pt x="0" y="89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23"/>
                <p:cNvSpPr>
                  <a:spLocks/>
                </p:cNvSpPr>
                <p:nvPr/>
              </p:nvSpPr>
              <p:spPr bwMode="auto">
                <a:xfrm>
                  <a:off x="9637713" y="-446088"/>
                  <a:ext cx="257175" cy="893763"/>
                </a:xfrm>
                <a:custGeom>
                  <a:avLst/>
                  <a:gdLst>
                    <a:gd name="T0" fmla="*/ 28 w 68"/>
                    <a:gd name="T1" fmla="*/ 0 h 237"/>
                    <a:gd name="T2" fmla="*/ 68 w 68"/>
                    <a:gd name="T3" fmla="*/ 92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66 h 237"/>
                    <a:gd name="T10" fmla="*/ 28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28" y="0"/>
                      </a:move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68" y="237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0" y="66"/>
                        <a:pt x="2" y="13"/>
                        <a:pt x="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24"/>
                <p:cNvSpPr>
                  <a:spLocks noEditPoints="1"/>
                </p:cNvSpPr>
                <p:nvPr/>
              </p:nvSpPr>
              <p:spPr bwMode="auto">
                <a:xfrm>
                  <a:off x="9894888" y="-1482726"/>
                  <a:ext cx="903287" cy="266700"/>
                </a:xfrm>
                <a:custGeom>
                  <a:avLst/>
                  <a:gdLst>
                    <a:gd name="T0" fmla="*/ 191 w 239"/>
                    <a:gd name="T1" fmla="*/ 15 h 71"/>
                    <a:gd name="T2" fmla="*/ 120 w 239"/>
                    <a:gd name="T3" fmla="*/ 0 h 71"/>
                    <a:gd name="T4" fmla="*/ 51 w 239"/>
                    <a:gd name="T5" fmla="*/ 17 h 71"/>
                    <a:gd name="T6" fmla="*/ 0 w 239"/>
                    <a:gd name="T7" fmla="*/ 52 h 71"/>
                    <a:gd name="T8" fmla="*/ 25 w 239"/>
                    <a:gd name="T9" fmla="*/ 71 h 71"/>
                    <a:gd name="T10" fmla="*/ 127 w 239"/>
                    <a:gd name="T11" fmla="*/ 64 h 71"/>
                    <a:gd name="T12" fmla="*/ 216 w 239"/>
                    <a:gd name="T13" fmla="*/ 71 h 71"/>
                    <a:gd name="T14" fmla="*/ 239 w 239"/>
                    <a:gd name="T15" fmla="*/ 52 h 71"/>
                    <a:gd name="T16" fmla="*/ 191 w 239"/>
                    <a:gd name="T17" fmla="*/ 15 h 71"/>
                    <a:gd name="T18" fmla="*/ 120 w 239"/>
                    <a:gd name="T19" fmla="*/ 55 h 71"/>
                    <a:gd name="T20" fmla="*/ 101 w 239"/>
                    <a:gd name="T21" fmla="*/ 35 h 71"/>
                    <a:gd name="T22" fmla="*/ 120 w 239"/>
                    <a:gd name="T23" fmla="*/ 16 h 71"/>
                    <a:gd name="T24" fmla="*/ 139 w 239"/>
                    <a:gd name="T25" fmla="*/ 35 h 71"/>
                    <a:gd name="T26" fmla="*/ 120 w 239"/>
                    <a:gd name="T27" fmla="*/ 5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9" h="71">
                      <a:moveTo>
                        <a:pt x="191" y="15"/>
                      </a:move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51" y="17"/>
                        <a:pt x="51" y="17"/>
                        <a:pt x="51" y="17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25" y="71"/>
                        <a:pt x="25" y="71"/>
                        <a:pt x="25" y="71"/>
                      </a:cubicBezTo>
                      <a:cubicBezTo>
                        <a:pt x="25" y="71"/>
                        <a:pt x="95" y="65"/>
                        <a:pt x="127" y="64"/>
                      </a:cubicBezTo>
                      <a:cubicBezTo>
                        <a:pt x="159" y="63"/>
                        <a:pt x="216" y="71"/>
                        <a:pt x="216" y="71"/>
                      </a:cubicBezTo>
                      <a:cubicBezTo>
                        <a:pt x="239" y="52"/>
                        <a:pt x="239" y="52"/>
                        <a:pt x="239" y="52"/>
                      </a:cubicBezTo>
                      <a:lnTo>
                        <a:pt x="191" y="15"/>
                      </a:lnTo>
                      <a:close/>
                      <a:moveTo>
                        <a:pt x="120" y="55"/>
                      </a:moveTo>
                      <a:cubicBezTo>
                        <a:pt x="109" y="55"/>
                        <a:pt x="101" y="46"/>
                        <a:pt x="101" y="35"/>
                      </a:cubicBezTo>
                      <a:cubicBezTo>
                        <a:pt x="101" y="25"/>
                        <a:pt x="109" y="16"/>
                        <a:pt x="120" y="16"/>
                      </a:cubicBezTo>
                      <a:cubicBezTo>
                        <a:pt x="131" y="16"/>
                        <a:pt x="139" y="25"/>
                        <a:pt x="139" y="35"/>
                      </a:cubicBezTo>
                      <a:cubicBezTo>
                        <a:pt x="139" y="46"/>
                        <a:pt x="131" y="55"/>
                        <a:pt x="120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 25"/>
                <p:cNvSpPr>
                  <a:spLocks/>
                </p:cNvSpPr>
                <p:nvPr/>
              </p:nvSpPr>
              <p:spPr bwMode="auto">
                <a:xfrm>
                  <a:off x="10110788" y="-604838"/>
                  <a:ext cx="211137" cy="257175"/>
                </a:xfrm>
                <a:custGeom>
                  <a:avLst/>
                  <a:gdLst>
                    <a:gd name="T0" fmla="*/ 56 w 56"/>
                    <a:gd name="T1" fmla="*/ 23 h 68"/>
                    <a:gd name="T2" fmla="*/ 0 w 56"/>
                    <a:gd name="T3" fmla="*/ 0 h 68"/>
                    <a:gd name="T4" fmla="*/ 0 w 56"/>
                    <a:gd name="T5" fmla="*/ 1 h 68"/>
                    <a:gd name="T6" fmla="*/ 24 w 56"/>
                    <a:gd name="T7" fmla="*/ 68 h 68"/>
                    <a:gd name="T8" fmla="*/ 56 w 56"/>
                    <a:gd name="T9" fmla="*/ 2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68">
                      <a:moveTo>
                        <a:pt x="56" y="23"/>
                      </a:moveTo>
                      <a:cubicBezTo>
                        <a:pt x="28" y="19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4" y="68"/>
                        <a:pt x="24" y="68"/>
                        <a:pt x="24" y="68"/>
                      </a:cubicBezTo>
                      <a:lnTo>
                        <a:pt x="56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26"/>
                <p:cNvSpPr>
                  <a:spLocks noEditPoints="1"/>
                </p:cNvSpPr>
                <p:nvPr/>
              </p:nvSpPr>
              <p:spPr bwMode="auto">
                <a:xfrm>
                  <a:off x="9774238" y="-604838"/>
                  <a:ext cx="1149350" cy="1052513"/>
                </a:xfrm>
                <a:custGeom>
                  <a:avLst/>
                  <a:gdLst>
                    <a:gd name="T0" fmla="*/ 223 w 304"/>
                    <a:gd name="T1" fmla="*/ 0 h 279"/>
                    <a:gd name="T2" fmla="*/ 225 w 304"/>
                    <a:gd name="T3" fmla="*/ 1 h 279"/>
                    <a:gd name="T4" fmla="*/ 192 w 304"/>
                    <a:gd name="T5" fmla="*/ 77 h 279"/>
                    <a:gd name="T6" fmla="*/ 163 w 304"/>
                    <a:gd name="T7" fmla="*/ 25 h 279"/>
                    <a:gd name="T8" fmla="*/ 148 w 304"/>
                    <a:gd name="T9" fmla="*/ 25 h 279"/>
                    <a:gd name="T10" fmla="*/ 111 w 304"/>
                    <a:gd name="T11" fmla="*/ 77 h 279"/>
                    <a:gd name="T12" fmla="*/ 85 w 304"/>
                    <a:gd name="T13" fmla="*/ 2 h 279"/>
                    <a:gd name="T14" fmla="*/ 0 w 304"/>
                    <a:gd name="T15" fmla="*/ 35 h 279"/>
                    <a:gd name="T16" fmla="*/ 45 w 304"/>
                    <a:gd name="T17" fmla="*/ 132 h 279"/>
                    <a:gd name="T18" fmla="*/ 45 w 304"/>
                    <a:gd name="T19" fmla="*/ 279 h 279"/>
                    <a:gd name="T20" fmla="*/ 260 w 304"/>
                    <a:gd name="T21" fmla="*/ 279 h 279"/>
                    <a:gd name="T22" fmla="*/ 260 w 304"/>
                    <a:gd name="T23" fmla="*/ 131 h 279"/>
                    <a:gd name="T24" fmla="*/ 304 w 304"/>
                    <a:gd name="T25" fmla="*/ 34 h 279"/>
                    <a:gd name="T26" fmla="*/ 223 w 304"/>
                    <a:gd name="T27" fmla="*/ 0 h 279"/>
                    <a:gd name="T28" fmla="*/ 156 w 304"/>
                    <a:gd name="T29" fmla="*/ 254 h 279"/>
                    <a:gd name="T30" fmla="*/ 133 w 304"/>
                    <a:gd name="T31" fmla="*/ 224 h 279"/>
                    <a:gd name="T32" fmla="*/ 149 w 304"/>
                    <a:gd name="T33" fmla="*/ 42 h 279"/>
                    <a:gd name="T34" fmla="*/ 164 w 304"/>
                    <a:gd name="T35" fmla="*/ 42 h 279"/>
                    <a:gd name="T36" fmla="*/ 179 w 304"/>
                    <a:gd name="T37" fmla="*/ 220 h 279"/>
                    <a:gd name="T38" fmla="*/ 156 w 304"/>
                    <a:gd name="T39" fmla="*/ 254 h 279"/>
                    <a:gd name="T40" fmla="*/ 230 w 304"/>
                    <a:gd name="T41" fmla="*/ 134 h 279"/>
                    <a:gd name="T42" fmla="*/ 199 w 304"/>
                    <a:gd name="T43" fmla="*/ 103 h 279"/>
                    <a:gd name="T44" fmla="*/ 230 w 304"/>
                    <a:gd name="T45" fmla="*/ 72 h 279"/>
                    <a:gd name="T46" fmla="*/ 261 w 304"/>
                    <a:gd name="T47" fmla="*/ 103 h 279"/>
                    <a:gd name="T48" fmla="*/ 230 w 304"/>
                    <a:gd name="T49" fmla="*/ 134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04" h="279">
                      <a:moveTo>
                        <a:pt x="223" y="0"/>
                      </a:moveTo>
                      <a:cubicBezTo>
                        <a:pt x="225" y="1"/>
                        <a:pt x="225" y="1"/>
                        <a:pt x="225" y="1"/>
                      </a:cubicBezTo>
                      <a:cubicBezTo>
                        <a:pt x="192" y="77"/>
                        <a:pt x="192" y="77"/>
                        <a:pt x="192" y="77"/>
                      </a:cubicBezTo>
                      <a:cubicBezTo>
                        <a:pt x="163" y="25"/>
                        <a:pt x="163" y="25"/>
                        <a:pt x="163" y="25"/>
                      </a:cubicBezTo>
                      <a:cubicBezTo>
                        <a:pt x="148" y="25"/>
                        <a:pt x="148" y="25"/>
                        <a:pt x="148" y="25"/>
                      </a:cubicBezTo>
                      <a:cubicBezTo>
                        <a:pt x="111" y="77"/>
                        <a:pt x="111" y="77"/>
                        <a:pt x="111" y="77"/>
                      </a:cubicBezTo>
                      <a:cubicBezTo>
                        <a:pt x="85" y="2"/>
                        <a:pt x="85" y="2"/>
                        <a:pt x="85" y="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45" y="132"/>
                        <a:pt x="45" y="132"/>
                        <a:pt x="45" y="132"/>
                      </a:cubicBezTo>
                      <a:cubicBezTo>
                        <a:pt x="45" y="279"/>
                        <a:pt x="45" y="279"/>
                        <a:pt x="45" y="279"/>
                      </a:cubicBezTo>
                      <a:cubicBezTo>
                        <a:pt x="260" y="279"/>
                        <a:pt x="260" y="279"/>
                        <a:pt x="260" y="279"/>
                      </a:cubicBezTo>
                      <a:cubicBezTo>
                        <a:pt x="260" y="131"/>
                        <a:pt x="260" y="131"/>
                        <a:pt x="260" y="131"/>
                      </a:cubicBezTo>
                      <a:cubicBezTo>
                        <a:pt x="304" y="34"/>
                        <a:pt x="304" y="34"/>
                        <a:pt x="304" y="34"/>
                      </a:cubicBezTo>
                      <a:lnTo>
                        <a:pt x="223" y="0"/>
                      </a:lnTo>
                      <a:close/>
                      <a:moveTo>
                        <a:pt x="156" y="254"/>
                      </a:moveTo>
                      <a:cubicBezTo>
                        <a:pt x="133" y="224"/>
                        <a:pt x="133" y="224"/>
                        <a:pt x="133" y="224"/>
                      </a:cubicBezTo>
                      <a:cubicBezTo>
                        <a:pt x="149" y="42"/>
                        <a:pt x="149" y="42"/>
                        <a:pt x="149" y="42"/>
                      </a:cubicBezTo>
                      <a:cubicBezTo>
                        <a:pt x="164" y="42"/>
                        <a:pt x="164" y="42"/>
                        <a:pt x="164" y="42"/>
                      </a:cubicBezTo>
                      <a:cubicBezTo>
                        <a:pt x="179" y="220"/>
                        <a:pt x="179" y="220"/>
                        <a:pt x="179" y="220"/>
                      </a:cubicBezTo>
                      <a:lnTo>
                        <a:pt x="156" y="254"/>
                      </a:lnTo>
                      <a:close/>
                      <a:moveTo>
                        <a:pt x="230" y="134"/>
                      </a:moveTo>
                      <a:cubicBezTo>
                        <a:pt x="213" y="134"/>
                        <a:pt x="199" y="120"/>
                        <a:pt x="199" y="103"/>
                      </a:cubicBezTo>
                      <a:cubicBezTo>
                        <a:pt x="199" y="86"/>
                        <a:pt x="213" y="72"/>
                        <a:pt x="230" y="72"/>
                      </a:cubicBezTo>
                      <a:cubicBezTo>
                        <a:pt x="247" y="72"/>
                        <a:pt x="261" y="86"/>
                        <a:pt x="261" y="103"/>
                      </a:cubicBezTo>
                      <a:cubicBezTo>
                        <a:pt x="261" y="120"/>
                        <a:pt x="247" y="134"/>
                        <a:pt x="230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27"/>
                <p:cNvSpPr>
                  <a:spLocks/>
                </p:cNvSpPr>
                <p:nvPr/>
              </p:nvSpPr>
              <p:spPr bwMode="auto">
                <a:xfrm>
                  <a:off x="10401300" y="-596901"/>
                  <a:ext cx="204787" cy="249238"/>
                </a:xfrm>
                <a:custGeom>
                  <a:avLst/>
                  <a:gdLst>
                    <a:gd name="T0" fmla="*/ 54 w 54"/>
                    <a:gd name="T1" fmla="*/ 0 h 66"/>
                    <a:gd name="T2" fmla="*/ 0 w 54"/>
                    <a:gd name="T3" fmla="*/ 20 h 66"/>
                    <a:gd name="T4" fmla="*/ 26 w 54"/>
                    <a:gd name="T5" fmla="*/ 66 h 66"/>
                    <a:gd name="T6" fmla="*/ 54 w 54"/>
                    <a:gd name="T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66">
                      <a:moveTo>
                        <a:pt x="54" y="0"/>
                      </a:moveTo>
                      <a:cubicBezTo>
                        <a:pt x="46" y="4"/>
                        <a:pt x="22" y="16"/>
                        <a:pt x="0" y="2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28"/>
                <p:cNvSpPr>
                  <a:spLocks/>
                </p:cNvSpPr>
                <p:nvPr/>
              </p:nvSpPr>
              <p:spPr bwMode="auto">
                <a:xfrm>
                  <a:off x="10096500" y="-604838"/>
                  <a:ext cx="14287" cy="7938"/>
                </a:xfrm>
                <a:custGeom>
                  <a:avLst/>
                  <a:gdLst>
                    <a:gd name="T0" fmla="*/ 9 w 9"/>
                    <a:gd name="T1" fmla="*/ 0 h 5"/>
                    <a:gd name="T2" fmla="*/ 0 w 9"/>
                    <a:gd name="T3" fmla="*/ 3 h 5"/>
                    <a:gd name="T4" fmla="*/ 0 w 9"/>
                    <a:gd name="T5" fmla="*/ 5 h 5"/>
                    <a:gd name="T6" fmla="*/ 9 w 9"/>
                    <a:gd name="T7" fmla="*/ 3 h 5"/>
                    <a:gd name="T8" fmla="*/ 9 w 9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9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29"/>
                <p:cNvSpPr>
                  <a:spLocks/>
                </p:cNvSpPr>
                <p:nvPr/>
              </p:nvSpPr>
              <p:spPr bwMode="auto">
                <a:xfrm>
                  <a:off x="10606088" y="-604838"/>
                  <a:ext cx="11112" cy="7938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  <a:gd name="T6" fmla="*/ 1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30"/>
                <p:cNvSpPr>
                  <a:spLocks/>
                </p:cNvSpPr>
                <p:nvPr/>
              </p:nvSpPr>
              <p:spPr bwMode="auto">
                <a:xfrm>
                  <a:off x="10321925" y="-525463"/>
                  <a:ext cx="79375" cy="7938"/>
                </a:xfrm>
                <a:custGeom>
                  <a:avLst/>
                  <a:gdLst>
                    <a:gd name="T0" fmla="*/ 21 w 21"/>
                    <a:gd name="T1" fmla="*/ 1 h 2"/>
                    <a:gd name="T2" fmla="*/ 20 w 21"/>
                    <a:gd name="T3" fmla="*/ 0 h 2"/>
                    <a:gd name="T4" fmla="*/ 1 w 21"/>
                    <a:gd name="T5" fmla="*/ 0 h 2"/>
                    <a:gd name="T6" fmla="*/ 0 w 21"/>
                    <a:gd name="T7" fmla="*/ 2 h 2"/>
                    <a:gd name="T8" fmla="*/ 7 w 21"/>
                    <a:gd name="T9" fmla="*/ 2 h 2"/>
                    <a:gd name="T10" fmla="*/ 21 w 21"/>
                    <a:gd name="T11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">
                      <a:moveTo>
                        <a:pt x="21" y="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5" y="2"/>
                        <a:pt x="7" y="2"/>
                      </a:cubicBezTo>
                      <a:cubicBezTo>
                        <a:pt x="11" y="2"/>
                        <a:pt x="16" y="1"/>
                        <a:pt x="2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2" name="Group 111"/>
              <p:cNvGrpSpPr/>
              <p:nvPr/>
            </p:nvGrpSpPr>
            <p:grpSpPr>
              <a:xfrm>
                <a:off x="2571095" y="5614845"/>
                <a:ext cx="662408" cy="902003"/>
                <a:chOff x="9637713" y="-1482726"/>
                <a:chExt cx="1417637" cy="1930401"/>
              </a:xfrm>
              <a:solidFill>
                <a:schemeClr val="accent1"/>
              </a:solidFill>
            </p:grpSpPr>
            <p:sp>
              <p:nvSpPr>
                <p:cNvPr id="113" name="Freeform 19"/>
                <p:cNvSpPr>
                  <a:spLocks/>
                </p:cNvSpPr>
                <p:nvPr/>
              </p:nvSpPr>
              <p:spPr bwMode="auto">
                <a:xfrm>
                  <a:off x="10020300" y="-1246188"/>
                  <a:ext cx="657225" cy="139700"/>
                </a:xfrm>
                <a:custGeom>
                  <a:avLst/>
                  <a:gdLst>
                    <a:gd name="T0" fmla="*/ 0 w 174"/>
                    <a:gd name="T1" fmla="*/ 13 h 37"/>
                    <a:gd name="T2" fmla="*/ 0 w 174"/>
                    <a:gd name="T3" fmla="*/ 37 h 37"/>
                    <a:gd name="T4" fmla="*/ 174 w 174"/>
                    <a:gd name="T5" fmla="*/ 37 h 37"/>
                    <a:gd name="T6" fmla="*/ 174 w 174"/>
                    <a:gd name="T7" fmla="*/ 13 h 37"/>
                    <a:gd name="T8" fmla="*/ 0 w 174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4" h="37">
                      <a:moveTo>
                        <a:pt x="0" y="13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74" y="37"/>
                        <a:pt x="174" y="37"/>
                        <a:pt x="174" y="37"/>
                      </a:cubicBezTo>
                      <a:cubicBezTo>
                        <a:pt x="174" y="13"/>
                        <a:pt x="174" y="13"/>
                        <a:pt x="174" y="13"/>
                      </a:cubicBezTo>
                      <a:cubicBezTo>
                        <a:pt x="174" y="13"/>
                        <a:pt x="106" y="0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20"/>
                <p:cNvSpPr>
                  <a:spLocks/>
                </p:cNvSpPr>
                <p:nvPr/>
              </p:nvSpPr>
              <p:spPr bwMode="auto">
                <a:xfrm>
                  <a:off x="10020300" y="-1065213"/>
                  <a:ext cx="657225" cy="76200"/>
                </a:xfrm>
                <a:custGeom>
                  <a:avLst/>
                  <a:gdLst>
                    <a:gd name="T0" fmla="*/ 0 w 174"/>
                    <a:gd name="T1" fmla="*/ 0 h 20"/>
                    <a:gd name="T2" fmla="*/ 174 w 174"/>
                    <a:gd name="T3" fmla="*/ 0 h 20"/>
                    <a:gd name="T4" fmla="*/ 87 w 174"/>
                    <a:gd name="T5" fmla="*/ 18 h 20"/>
                    <a:gd name="T6" fmla="*/ 0 w 174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4" h="20">
                      <a:moveTo>
                        <a:pt x="0" y="0"/>
                      </a:moveTo>
                      <a:cubicBezTo>
                        <a:pt x="174" y="0"/>
                        <a:pt x="174" y="0"/>
                        <a:pt x="174" y="0"/>
                      </a:cubicBezTo>
                      <a:cubicBezTo>
                        <a:pt x="174" y="0"/>
                        <a:pt x="155" y="20"/>
                        <a:pt x="87" y="18"/>
                      </a:cubicBezTo>
                      <a:cubicBezTo>
                        <a:pt x="19" y="17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21"/>
                <p:cNvSpPr>
                  <a:spLocks/>
                </p:cNvSpPr>
                <p:nvPr/>
              </p:nvSpPr>
              <p:spPr bwMode="auto">
                <a:xfrm>
                  <a:off x="10004425" y="-1030288"/>
                  <a:ext cx="673100" cy="482600"/>
                </a:xfrm>
                <a:custGeom>
                  <a:avLst/>
                  <a:gdLst>
                    <a:gd name="T0" fmla="*/ 11 w 178"/>
                    <a:gd name="T1" fmla="*/ 0 h 128"/>
                    <a:gd name="T2" fmla="*/ 11 w 178"/>
                    <a:gd name="T3" fmla="*/ 25 h 128"/>
                    <a:gd name="T4" fmla="*/ 4 w 178"/>
                    <a:gd name="T5" fmla="*/ 37 h 128"/>
                    <a:gd name="T6" fmla="*/ 22 w 178"/>
                    <a:gd name="T7" fmla="*/ 63 h 128"/>
                    <a:gd name="T8" fmla="*/ 91 w 178"/>
                    <a:gd name="T9" fmla="*/ 127 h 128"/>
                    <a:gd name="T10" fmla="*/ 159 w 178"/>
                    <a:gd name="T11" fmla="*/ 63 h 128"/>
                    <a:gd name="T12" fmla="*/ 178 w 178"/>
                    <a:gd name="T13" fmla="*/ 32 h 128"/>
                    <a:gd name="T14" fmla="*/ 168 w 178"/>
                    <a:gd name="T15" fmla="*/ 21 h 128"/>
                    <a:gd name="T16" fmla="*/ 172 w 178"/>
                    <a:gd name="T17" fmla="*/ 0 h 128"/>
                    <a:gd name="T18" fmla="*/ 91 w 178"/>
                    <a:gd name="T19" fmla="*/ 19 h 128"/>
                    <a:gd name="T20" fmla="*/ 11 w 178"/>
                    <a:gd name="T2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8" h="128">
                      <a:moveTo>
                        <a:pt x="11" y="0"/>
                      </a:move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11" y="25"/>
                        <a:pt x="0" y="21"/>
                        <a:pt x="4" y="37"/>
                      </a:cubicBezTo>
                      <a:cubicBezTo>
                        <a:pt x="8" y="53"/>
                        <a:pt x="22" y="63"/>
                        <a:pt x="22" y="63"/>
                      </a:cubicBezTo>
                      <a:cubicBezTo>
                        <a:pt x="22" y="63"/>
                        <a:pt x="23" y="125"/>
                        <a:pt x="91" y="127"/>
                      </a:cubicBezTo>
                      <a:cubicBezTo>
                        <a:pt x="159" y="128"/>
                        <a:pt x="159" y="63"/>
                        <a:pt x="159" y="63"/>
                      </a:cubicBezTo>
                      <a:cubicBezTo>
                        <a:pt x="159" y="63"/>
                        <a:pt x="178" y="60"/>
                        <a:pt x="178" y="32"/>
                      </a:cubicBezTo>
                      <a:cubicBezTo>
                        <a:pt x="178" y="4"/>
                        <a:pt x="168" y="21"/>
                        <a:pt x="168" y="21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72" y="0"/>
                        <a:pt x="139" y="19"/>
                        <a:pt x="91" y="19"/>
                      </a:cubicBezTo>
                      <a:cubicBezTo>
                        <a:pt x="43" y="19"/>
                        <a:pt x="11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22"/>
                <p:cNvSpPr>
                  <a:spLocks/>
                </p:cNvSpPr>
                <p:nvPr/>
              </p:nvSpPr>
              <p:spPr bwMode="auto">
                <a:xfrm>
                  <a:off x="10798175" y="-446088"/>
                  <a:ext cx="257175" cy="893763"/>
                </a:xfrm>
                <a:custGeom>
                  <a:avLst/>
                  <a:gdLst>
                    <a:gd name="T0" fmla="*/ 44 w 68"/>
                    <a:gd name="T1" fmla="*/ 0 h 237"/>
                    <a:gd name="T2" fmla="*/ 68 w 68"/>
                    <a:gd name="T3" fmla="*/ 60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89 h 237"/>
                    <a:gd name="T10" fmla="*/ 44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44" y="0"/>
                      </a:moveTo>
                      <a:cubicBezTo>
                        <a:pt x="44" y="0"/>
                        <a:pt x="68" y="1"/>
                        <a:pt x="68" y="60"/>
                      </a:cubicBezTo>
                      <a:cubicBezTo>
                        <a:pt x="68" y="118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89"/>
                        <a:pt x="0" y="89"/>
                        <a:pt x="0" y="89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23"/>
                <p:cNvSpPr>
                  <a:spLocks/>
                </p:cNvSpPr>
                <p:nvPr/>
              </p:nvSpPr>
              <p:spPr bwMode="auto">
                <a:xfrm>
                  <a:off x="9637713" y="-446088"/>
                  <a:ext cx="257175" cy="893763"/>
                </a:xfrm>
                <a:custGeom>
                  <a:avLst/>
                  <a:gdLst>
                    <a:gd name="T0" fmla="*/ 28 w 68"/>
                    <a:gd name="T1" fmla="*/ 0 h 237"/>
                    <a:gd name="T2" fmla="*/ 68 w 68"/>
                    <a:gd name="T3" fmla="*/ 92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66 h 237"/>
                    <a:gd name="T10" fmla="*/ 28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28" y="0"/>
                      </a:move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68" y="237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0" y="66"/>
                        <a:pt x="2" y="13"/>
                        <a:pt x="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24"/>
                <p:cNvSpPr>
                  <a:spLocks noEditPoints="1"/>
                </p:cNvSpPr>
                <p:nvPr/>
              </p:nvSpPr>
              <p:spPr bwMode="auto">
                <a:xfrm>
                  <a:off x="9894888" y="-1482726"/>
                  <a:ext cx="903287" cy="266700"/>
                </a:xfrm>
                <a:custGeom>
                  <a:avLst/>
                  <a:gdLst>
                    <a:gd name="T0" fmla="*/ 191 w 239"/>
                    <a:gd name="T1" fmla="*/ 15 h 71"/>
                    <a:gd name="T2" fmla="*/ 120 w 239"/>
                    <a:gd name="T3" fmla="*/ 0 h 71"/>
                    <a:gd name="T4" fmla="*/ 51 w 239"/>
                    <a:gd name="T5" fmla="*/ 17 h 71"/>
                    <a:gd name="T6" fmla="*/ 0 w 239"/>
                    <a:gd name="T7" fmla="*/ 52 h 71"/>
                    <a:gd name="T8" fmla="*/ 25 w 239"/>
                    <a:gd name="T9" fmla="*/ 71 h 71"/>
                    <a:gd name="T10" fmla="*/ 127 w 239"/>
                    <a:gd name="T11" fmla="*/ 64 h 71"/>
                    <a:gd name="T12" fmla="*/ 216 w 239"/>
                    <a:gd name="T13" fmla="*/ 71 h 71"/>
                    <a:gd name="T14" fmla="*/ 239 w 239"/>
                    <a:gd name="T15" fmla="*/ 52 h 71"/>
                    <a:gd name="T16" fmla="*/ 191 w 239"/>
                    <a:gd name="T17" fmla="*/ 15 h 71"/>
                    <a:gd name="T18" fmla="*/ 120 w 239"/>
                    <a:gd name="T19" fmla="*/ 55 h 71"/>
                    <a:gd name="T20" fmla="*/ 101 w 239"/>
                    <a:gd name="T21" fmla="*/ 35 h 71"/>
                    <a:gd name="T22" fmla="*/ 120 w 239"/>
                    <a:gd name="T23" fmla="*/ 16 h 71"/>
                    <a:gd name="T24" fmla="*/ 139 w 239"/>
                    <a:gd name="T25" fmla="*/ 35 h 71"/>
                    <a:gd name="T26" fmla="*/ 120 w 239"/>
                    <a:gd name="T27" fmla="*/ 5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9" h="71">
                      <a:moveTo>
                        <a:pt x="191" y="15"/>
                      </a:move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51" y="17"/>
                        <a:pt x="51" y="17"/>
                        <a:pt x="51" y="17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25" y="71"/>
                        <a:pt x="25" y="71"/>
                        <a:pt x="25" y="71"/>
                      </a:cubicBezTo>
                      <a:cubicBezTo>
                        <a:pt x="25" y="71"/>
                        <a:pt x="95" y="65"/>
                        <a:pt x="127" y="64"/>
                      </a:cubicBezTo>
                      <a:cubicBezTo>
                        <a:pt x="159" y="63"/>
                        <a:pt x="216" y="71"/>
                        <a:pt x="216" y="71"/>
                      </a:cubicBezTo>
                      <a:cubicBezTo>
                        <a:pt x="239" y="52"/>
                        <a:pt x="239" y="52"/>
                        <a:pt x="239" y="52"/>
                      </a:cubicBezTo>
                      <a:lnTo>
                        <a:pt x="191" y="15"/>
                      </a:lnTo>
                      <a:close/>
                      <a:moveTo>
                        <a:pt x="120" y="55"/>
                      </a:moveTo>
                      <a:cubicBezTo>
                        <a:pt x="109" y="55"/>
                        <a:pt x="101" y="46"/>
                        <a:pt x="101" y="35"/>
                      </a:cubicBezTo>
                      <a:cubicBezTo>
                        <a:pt x="101" y="25"/>
                        <a:pt x="109" y="16"/>
                        <a:pt x="120" y="16"/>
                      </a:cubicBezTo>
                      <a:cubicBezTo>
                        <a:pt x="131" y="16"/>
                        <a:pt x="139" y="25"/>
                        <a:pt x="139" y="35"/>
                      </a:cubicBezTo>
                      <a:cubicBezTo>
                        <a:pt x="139" y="46"/>
                        <a:pt x="131" y="55"/>
                        <a:pt x="120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25"/>
                <p:cNvSpPr>
                  <a:spLocks/>
                </p:cNvSpPr>
                <p:nvPr/>
              </p:nvSpPr>
              <p:spPr bwMode="auto">
                <a:xfrm>
                  <a:off x="10110788" y="-604838"/>
                  <a:ext cx="211137" cy="257175"/>
                </a:xfrm>
                <a:custGeom>
                  <a:avLst/>
                  <a:gdLst>
                    <a:gd name="T0" fmla="*/ 56 w 56"/>
                    <a:gd name="T1" fmla="*/ 23 h 68"/>
                    <a:gd name="T2" fmla="*/ 0 w 56"/>
                    <a:gd name="T3" fmla="*/ 0 h 68"/>
                    <a:gd name="T4" fmla="*/ 0 w 56"/>
                    <a:gd name="T5" fmla="*/ 1 h 68"/>
                    <a:gd name="T6" fmla="*/ 24 w 56"/>
                    <a:gd name="T7" fmla="*/ 68 h 68"/>
                    <a:gd name="T8" fmla="*/ 56 w 56"/>
                    <a:gd name="T9" fmla="*/ 2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68">
                      <a:moveTo>
                        <a:pt x="56" y="23"/>
                      </a:moveTo>
                      <a:cubicBezTo>
                        <a:pt x="28" y="19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4" y="68"/>
                        <a:pt x="24" y="68"/>
                        <a:pt x="24" y="68"/>
                      </a:cubicBezTo>
                      <a:lnTo>
                        <a:pt x="56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26"/>
                <p:cNvSpPr>
                  <a:spLocks noEditPoints="1"/>
                </p:cNvSpPr>
                <p:nvPr/>
              </p:nvSpPr>
              <p:spPr bwMode="auto">
                <a:xfrm>
                  <a:off x="9774238" y="-604838"/>
                  <a:ext cx="1149350" cy="1052513"/>
                </a:xfrm>
                <a:custGeom>
                  <a:avLst/>
                  <a:gdLst>
                    <a:gd name="T0" fmla="*/ 223 w 304"/>
                    <a:gd name="T1" fmla="*/ 0 h 279"/>
                    <a:gd name="T2" fmla="*/ 225 w 304"/>
                    <a:gd name="T3" fmla="*/ 1 h 279"/>
                    <a:gd name="T4" fmla="*/ 192 w 304"/>
                    <a:gd name="T5" fmla="*/ 77 h 279"/>
                    <a:gd name="T6" fmla="*/ 163 w 304"/>
                    <a:gd name="T7" fmla="*/ 25 h 279"/>
                    <a:gd name="T8" fmla="*/ 148 w 304"/>
                    <a:gd name="T9" fmla="*/ 25 h 279"/>
                    <a:gd name="T10" fmla="*/ 111 w 304"/>
                    <a:gd name="T11" fmla="*/ 77 h 279"/>
                    <a:gd name="T12" fmla="*/ 85 w 304"/>
                    <a:gd name="T13" fmla="*/ 2 h 279"/>
                    <a:gd name="T14" fmla="*/ 0 w 304"/>
                    <a:gd name="T15" fmla="*/ 35 h 279"/>
                    <a:gd name="T16" fmla="*/ 45 w 304"/>
                    <a:gd name="T17" fmla="*/ 132 h 279"/>
                    <a:gd name="T18" fmla="*/ 45 w 304"/>
                    <a:gd name="T19" fmla="*/ 279 h 279"/>
                    <a:gd name="T20" fmla="*/ 260 w 304"/>
                    <a:gd name="T21" fmla="*/ 279 h 279"/>
                    <a:gd name="T22" fmla="*/ 260 w 304"/>
                    <a:gd name="T23" fmla="*/ 131 h 279"/>
                    <a:gd name="T24" fmla="*/ 304 w 304"/>
                    <a:gd name="T25" fmla="*/ 34 h 279"/>
                    <a:gd name="T26" fmla="*/ 223 w 304"/>
                    <a:gd name="T27" fmla="*/ 0 h 279"/>
                    <a:gd name="T28" fmla="*/ 156 w 304"/>
                    <a:gd name="T29" fmla="*/ 254 h 279"/>
                    <a:gd name="T30" fmla="*/ 133 w 304"/>
                    <a:gd name="T31" fmla="*/ 224 h 279"/>
                    <a:gd name="T32" fmla="*/ 149 w 304"/>
                    <a:gd name="T33" fmla="*/ 42 h 279"/>
                    <a:gd name="T34" fmla="*/ 164 w 304"/>
                    <a:gd name="T35" fmla="*/ 42 h 279"/>
                    <a:gd name="T36" fmla="*/ 179 w 304"/>
                    <a:gd name="T37" fmla="*/ 220 h 279"/>
                    <a:gd name="T38" fmla="*/ 156 w 304"/>
                    <a:gd name="T39" fmla="*/ 254 h 279"/>
                    <a:gd name="T40" fmla="*/ 230 w 304"/>
                    <a:gd name="T41" fmla="*/ 134 h 279"/>
                    <a:gd name="T42" fmla="*/ 199 w 304"/>
                    <a:gd name="T43" fmla="*/ 103 h 279"/>
                    <a:gd name="T44" fmla="*/ 230 w 304"/>
                    <a:gd name="T45" fmla="*/ 72 h 279"/>
                    <a:gd name="T46" fmla="*/ 261 w 304"/>
                    <a:gd name="T47" fmla="*/ 103 h 279"/>
                    <a:gd name="T48" fmla="*/ 230 w 304"/>
                    <a:gd name="T49" fmla="*/ 134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04" h="279">
                      <a:moveTo>
                        <a:pt x="223" y="0"/>
                      </a:moveTo>
                      <a:cubicBezTo>
                        <a:pt x="225" y="1"/>
                        <a:pt x="225" y="1"/>
                        <a:pt x="225" y="1"/>
                      </a:cubicBezTo>
                      <a:cubicBezTo>
                        <a:pt x="192" y="77"/>
                        <a:pt x="192" y="77"/>
                        <a:pt x="192" y="77"/>
                      </a:cubicBezTo>
                      <a:cubicBezTo>
                        <a:pt x="163" y="25"/>
                        <a:pt x="163" y="25"/>
                        <a:pt x="163" y="25"/>
                      </a:cubicBezTo>
                      <a:cubicBezTo>
                        <a:pt x="148" y="25"/>
                        <a:pt x="148" y="25"/>
                        <a:pt x="148" y="25"/>
                      </a:cubicBezTo>
                      <a:cubicBezTo>
                        <a:pt x="111" y="77"/>
                        <a:pt x="111" y="77"/>
                        <a:pt x="111" y="77"/>
                      </a:cubicBezTo>
                      <a:cubicBezTo>
                        <a:pt x="85" y="2"/>
                        <a:pt x="85" y="2"/>
                        <a:pt x="85" y="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45" y="132"/>
                        <a:pt x="45" y="132"/>
                        <a:pt x="45" y="132"/>
                      </a:cubicBezTo>
                      <a:cubicBezTo>
                        <a:pt x="45" y="279"/>
                        <a:pt x="45" y="279"/>
                        <a:pt x="45" y="279"/>
                      </a:cubicBezTo>
                      <a:cubicBezTo>
                        <a:pt x="260" y="279"/>
                        <a:pt x="260" y="279"/>
                        <a:pt x="260" y="279"/>
                      </a:cubicBezTo>
                      <a:cubicBezTo>
                        <a:pt x="260" y="131"/>
                        <a:pt x="260" y="131"/>
                        <a:pt x="260" y="131"/>
                      </a:cubicBezTo>
                      <a:cubicBezTo>
                        <a:pt x="304" y="34"/>
                        <a:pt x="304" y="34"/>
                        <a:pt x="304" y="34"/>
                      </a:cubicBezTo>
                      <a:lnTo>
                        <a:pt x="223" y="0"/>
                      </a:lnTo>
                      <a:close/>
                      <a:moveTo>
                        <a:pt x="156" y="254"/>
                      </a:moveTo>
                      <a:cubicBezTo>
                        <a:pt x="133" y="224"/>
                        <a:pt x="133" y="224"/>
                        <a:pt x="133" y="224"/>
                      </a:cubicBezTo>
                      <a:cubicBezTo>
                        <a:pt x="149" y="42"/>
                        <a:pt x="149" y="42"/>
                        <a:pt x="149" y="42"/>
                      </a:cubicBezTo>
                      <a:cubicBezTo>
                        <a:pt x="164" y="42"/>
                        <a:pt x="164" y="42"/>
                        <a:pt x="164" y="42"/>
                      </a:cubicBezTo>
                      <a:cubicBezTo>
                        <a:pt x="179" y="220"/>
                        <a:pt x="179" y="220"/>
                        <a:pt x="179" y="220"/>
                      </a:cubicBezTo>
                      <a:lnTo>
                        <a:pt x="156" y="254"/>
                      </a:lnTo>
                      <a:close/>
                      <a:moveTo>
                        <a:pt x="230" y="134"/>
                      </a:moveTo>
                      <a:cubicBezTo>
                        <a:pt x="213" y="134"/>
                        <a:pt x="199" y="120"/>
                        <a:pt x="199" y="103"/>
                      </a:cubicBezTo>
                      <a:cubicBezTo>
                        <a:pt x="199" y="86"/>
                        <a:pt x="213" y="72"/>
                        <a:pt x="230" y="72"/>
                      </a:cubicBezTo>
                      <a:cubicBezTo>
                        <a:pt x="247" y="72"/>
                        <a:pt x="261" y="86"/>
                        <a:pt x="261" y="103"/>
                      </a:cubicBezTo>
                      <a:cubicBezTo>
                        <a:pt x="261" y="120"/>
                        <a:pt x="247" y="134"/>
                        <a:pt x="230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27"/>
                <p:cNvSpPr>
                  <a:spLocks/>
                </p:cNvSpPr>
                <p:nvPr/>
              </p:nvSpPr>
              <p:spPr bwMode="auto">
                <a:xfrm>
                  <a:off x="10401300" y="-596901"/>
                  <a:ext cx="204787" cy="249238"/>
                </a:xfrm>
                <a:custGeom>
                  <a:avLst/>
                  <a:gdLst>
                    <a:gd name="T0" fmla="*/ 54 w 54"/>
                    <a:gd name="T1" fmla="*/ 0 h 66"/>
                    <a:gd name="T2" fmla="*/ 0 w 54"/>
                    <a:gd name="T3" fmla="*/ 20 h 66"/>
                    <a:gd name="T4" fmla="*/ 26 w 54"/>
                    <a:gd name="T5" fmla="*/ 66 h 66"/>
                    <a:gd name="T6" fmla="*/ 54 w 54"/>
                    <a:gd name="T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66">
                      <a:moveTo>
                        <a:pt x="54" y="0"/>
                      </a:moveTo>
                      <a:cubicBezTo>
                        <a:pt x="46" y="4"/>
                        <a:pt x="22" y="16"/>
                        <a:pt x="0" y="2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28"/>
                <p:cNvSpPr>
                  <a:spLocks/>
                </p:cNvSpPr>
                <p:nvPr/>
              </p:nvSpPr>
              <p:spPr bwMode="auto">
                <a:xfrm>
                  <a:off x="10096500" y="-604838"/>
                  <a:ext cx="14287" cy="7938"/>
                </a:xfrm>
                <a:custGeom>
                  <a:avLst/>
                  <a:gdLst>
                    <a:gd name="T0" fmla="*/ 9 w 9"/>
                    <a:gd name="T1" fmla="*/ 0 h 5"/>
                    <a:gd name="T2" fmla="*/ 0 w 9"/>
                    <a:gd name="T3" fmla="*/ 3 h 5"/>
                    <a:gd name="T4" fmla="*/ 0 w 9"/>
                    <a:gd name="T5" fmla="*/ 5 h 5"/>
                    <a:gd name="T6" fmla="*/ 9 w 9"/>
                    <a:gd name="T7" fmla="*/ 3 h 5"/>
                    <a:gd name="T8" fmla="*/ 9 w 9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9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29"/>
                <p:cNvSpPr>
                  <a:spLocks/>
                </p:cNvSpPr>
                <p:nvPr/>
              </p:nvSpPr>
              <p:spPr bwMode="auto">
                <a:xfrm>
                  <a:off x="10606088" y="-604838"/>
                  <a:ext cx="11112" cy="7938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  <a:gd name="T6" fmla="*/ 1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30"/>
                <p:cNvSpPr>
                  <a:spLocks/>
                </p:cNvSpPr>
                <p:nvPr/>
              </p:nvSpPr>
              <p:spPr bwMode="auto">
                <a:xfrm>
                  <a:off x="10321925" y="-525463"/>
                  <a:ext cx="79375" cy="7938"/>
                </a:xfrm>
                <a:custGeom>
                  <a:avLst/>
                  <a:gdLst>
                    <a:gd name="T0" fmla="*/ 21 w 21"/>
                    <a:gd name="T1" fmla="*/ 1 h 2"/>
                    <a:gd name="T2" fmla="*/ 20 w 21"/>
                    <a:gd name="T3" fmla="*/ 0 h 2"/>
                    <a:gd name="T4" fmla="*/ 1 w 21"/>
                    <a:gd name="T5" fmla="*/ 0 h 2"/>
                    <a:gd name="T6" fmla="*/ 0 w 21"/>
                    <a:gd name="T7" fmla="*/ 2 h 2"/>
                    <a:gd name="T8" fmla="*/ 7 w 21"/>
                    <a:gd name="T9" fmla="*/ 2 h 2"/>
                    <a:gd name="T10" fmla="*/ 21 w 21"/>
                    <a:gd name="T11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">
                      <a:moveTo>
                        <a:pt x="21" y="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5" y="2"/>
                        <a:pt x="7" y="2"/>
                      </a:cubicBezTo>
                      <a:cubicBezTo>
                        <a:pt x="11" y="2"/>
                        <a:pt x="16" y="1"/>
                        <a:pt x="2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3263174" y="5614845"/>
                <a:ext cx="662408" cy="902003"/>
                <a:chOff x="9637713" y="-1482726"/>
                <a:chExt cx="1417637" cy="1930401"/>
              </a:xfrm>
              <a:solidFill>
                <a:schemeClr val="accent1"/>
              </a:solidFill>
            </p:grpSpPr>
            <p:sp>
              <p:nvSpPr>
                <p:cNvPr id="126" name="Freeform 19"/>
                <p:cNvSpPr>
                  <a:spLocks/>
                </p:cNvSpPr>
                <p:nvPr/>
              </p:nvSpPr>
              <p:spPr bwMode="auto">
                <a:xfrm>
                  <a:off x="10020300" y="-1246188"/>
                  <a:ext cx="657225" cy="139700"/>
                </a:xfrm>
                <a:custGeom>
                  <a:avLst/>
                  <a:gdLst>
                    <a:gd name="T0" fmla="*/ 0 w 174"/>
                    <a:gd name="T1" fmla="*/ 13 h 37"/>
                    <a:gd name="T2" fmla="*/ 0 w 174"/>
                    <a:gd name="T3" fmla="*/ 37 h 37"/>
                    <a:gd name="T4" fmla="*/ 174 w 174"/>
                    <a:gd name="T5" fmla="*/ 37 h 37"/>
                    <a:gd name="T6" fmla="*/ 174 w 174"/>
                    <a:gd name="T7" fmla="*/ 13 h 37"/>
                    <a:gd name="T8" fmla="*/ 0 w 174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4" h="37">
                      <a:moveTo>
                        <a:pt x="0" y="13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74" y="37"/>
                        <a:pt x="174" y="37"/>
                        <a:pt x="174" y="37"/>
                      </a:cubicBezTo>
                      <a:cubicBezTo>
                        <a:pt x="174" y="13"/>
                        <a:pt x="174" y="13"/>
                        <a:pt x="174" y="13"/>
                      </a:cubicBezTo>
                      <a:cubicBezTo>
                        <a:pt x="174" y="13"/>
                        <a:pt x="106" y="0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20"/>
                <p:cNvSpPr>
                  <a:spLocks/>
                </p:cNvSpPr>
                <p:nvPr/>
              </p:nvSpPr>
              <p:spPr bwMode="auto">
                <a:xfrm>
                  <a:off x="10020300" y="-1065213"/>
                  <a:ext cx="657225" cy="76200"/>
                </a:xfrm>
                <a:custGeom>
                  <a:avLst/>
                  <a:gdLst>
                    <a:gd name="T0" fmla="*/ 0 w 174"/>
                    <a:gd name="T1" fmla="*/ 0 h 20"/>
                    <a:gd name="T2" fmla="*/ 174 w 174"/>
                    <a:gd name="T3" fmla="*/ 0 h 20"/>
                    <a:gd name="T4" fmla="*/ 87 w 174"/>
                    <a:gd name="T5" fmla="*/ 18 h 20"/>
                    <a:gd name="T6" fmla="*/ 0 w 174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4" h="20">
                      <a:moveTo>
                        <a:pt x="0" y="0"/>
                      </a:moveTo>
                      <a:cubicBezTo>
                        <a:pt x="174" y="0"/>
                        <a:pt x="174" y="0"/>
                        <a:pt x="174" y="0"/>
                      </a:cubicBezTo>
                      <a:cubicBezTo>
                        <a:pt x="174" y="0"/>
                        <a:pt x="155" y="20"/>
                        <a:pt x="87" y="18"/>
                      </a:cubicBezTo>
                      <a:cubicBezTo>
                        <a:pt x="19" y="17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21"/>
                <p:cNvSpPr>
                  <a:spLocks/>
                </p:cNvSpPr>
                <p:nvPr/>
              </p:nvSpPr>
              <p:spPr bwMode="auto">
                <a:xfrm>
                  <a:off x="10004425" y="-1030288"/>
                  <a:ext cx="673100" cy="482600"/>
                </a:xfrm>
                <a:custGeom>
                  <a:avLst/>
                  <a:gdLst>
                    <a:gd name="T0" fmla="*/ 11 w 178"/>
                    <a:gd name="T1" fmla="*/ 0 h 128"/>
                    <a:gd name="T2" fmla="*/ 11 w 178"/>
                    <a:gd name="T3" fmla="*/ 25 h 128"/>
                    <a:gd name="T4" fmla="*/ 4 w 178"/>
                    <a:gd name="T5" fmla="*/ 37 h 128"/>
                    <a:gd name="T6" fmla="*/ 22 w 178"/>
                    <a:gd name="T7" fmla="*/ 63 h 128"/>
                    <a:gd name="T8" fmla="*/ 91 w 178"/>
                    <a:gd name="T9" fmla="*/ 127 h 128"/>
                    <a:gd name="T10" fmla="*/ 159 w 178"/>
                    <a:gd name="T11" fmla="*/ 63 h 128"/>
                    <a:gd name="T12" fmla="*/ 178 w 178"/>
                    <a:gd name="T13" fmla="*/ 32 h 128"/>
                    <a:gd name="T14" fmla="*/ 168 w 178"/>
                    <a:gd name="T15" fmla="*/ 21 h 128"/>
                    <a:gd name="T16" fmla="*/ 172 w 178"/>
                    <a:gd name="T17" fmla="*/ 0 h 128"/>
                    <a:gd name="T18" fmla="*/ 91 w 178"/>
                    <a:gd name="T19" fmla="*/ 19 h 128"/>
                    <a:gd name="T20" fmla="*/ 11 w 178"/>
                    <a:gd name="T2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8" h="128">
                      <a:moveTo>
                        <a:pt x="11" y="0"/>
                      </a:move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11" y="25"/>
                        <a:pt x="0" y="21"/>
                        <a:pt x="4" y="37"/>
                      </a:cubicBezTo>
                      <a:cubicBezTo>
                        <a:pt x="8" y="53"/>
                        <a:pt x="22" y="63"/>
                        <a:pt x="22" y="63"/>
                      </a:cubicBezTo>
                      <a:cubicBezTo>
                        <a:pt x="22" y="63"/>
                        <a:pt x="23" y="125"/>
                        <a:pt x="91" y="127"/>
                      </a:cubicBezTo>
                      <a:cubicBezTo>
                        <a:pt x="159" y="128"/>
                        <a:pt x="159" y="63"/>
                        <a:pt x="159" y="63"/>
                      </a:cubicBezTo>
                      <a:cubicBezTo>
                        <a:pt x="159" y="63"/>
                        <a:pt x="178" y="60"/>
                        <a:pt x="178" y="32"/>
                      </a:cubicBezTo>
                      <a:cubicBezTo>
                        <a:pt x="178" y="4"/>
                        <a:pt x="168" y="21"/>
                        <a:pt x="168" y="21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72" y="0"/>
                        <a:pt x="139" y="19"/>
                        <a:pt x="91" y="19"/>
                      </a:cubicBezTo>
                      <a:cubicBezTo>
                        <a:pt x="43" y="19"/>
                        <a:pt x="11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22"/>
                <p:cNvSpPr>
                  <a:spLocks/>
                </p:cNvSpPr>
                <p:nvPr/>
              </p:nvSpPr>
              <p:spPr bwMode="auto">
                <a:xfrm>
                  <a:off x="10798175" y="-446088"/>
                  <a:ext cx="257175" cy="893763"/>
                </a:xfrm>
                <a:custGeom>
                  <a:avLst/>
                  <a:gdLst>
                    <a:gd name="T0" fmla="*/ 44 w 68"/>
                    <a:gd name="T1" fmla="*/ 0 h 237"/>
                    <a:gd name="T2" fmla="*/ 68 w 68"/>
                    <a:gd name="T3" fmla="*/ 60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89 h 237"/>
                    <a:gd name="T10" fmla="*/ 44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44" y="0"/>
                      </a:moveTo>
                      <a:cubicBezTo>
                        <a:pt x="44" y="0"/>
                        <a:pt x="68" y="1"/>
                        <a:pt x="68" y="60"/>
                      </a:cubicBezTo>
                      <a:cubicBezTo>
                        <a:pt x="68" y="118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89"/>
                        <a:pt x="0" y="89"/>
                        <a:pt x="0" y="89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23"/>
                <p:cNvSpPr>
                  <a:spLocks/>
                </p:cNvSpPr>
                <p:nvPr/>
              </p:nvSpPr>
              <p:spPr bwMode="auto">
                <a:xfrm>
                  <a:off x="9637713" y="-446088"/>
                  <a:ext cx="257175" cy="893763"/>
                </a:xfrm>
                <a:custGeom>
                  <a:avLst/>
                  <a:gdLst>
                    <a:gd name="T0" fmla="*/ 28 w 68"/>
                    <a:gd name="T1" fmla="*/ 0 h 237"/>
                    <a:gd name="T2" fmla="*/ 68 w 68"/>
                    <a:gd name="T3" fmla="*/ 92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66 h 237"/>
                    <a:gd name="T10" fmla="*/ 28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28" y="0"/>
                      </a:move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68" y="237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0" y="66"/>
                        <a:pt x="2" y="13"/>
                        <a:pt x="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24"/>
                <p:cNvSpPr>
                  <a:spLocks noEditPoints="1"/>
                </p:cNvSpPr>
                <p:nvPr/>
              </p:nvSpPr>
              <p:spPr bwMode="auto">
                <a:xfrm>
                  <a:off x="9894888" y="-1482726"/>
                  <a:ext cx="903287" cy="266700"/>
                </a:xfrm>
                <a:custGeom>
                  <a:avLst/>
                  <a:gdLst>
                    <a:gd name="T0" fmla="*/ 191 w 239"/>
                    <a:gd name="T1" fmla="*/ 15 h 71"/>
                    <a:gd name="T2" fmla="*/ 120 w 239"/>
                    <a:gd name="T3" fmla="*/ 0 h 71"/>
                    <a:gd name="T4" fmla="*/ 51 w 239"/>
                    <a:gd name="T5" fmla="*/ 17 h 71"/>
                    <a:gd name="T6" fmla="*/ 0 w 239"/>
                    <a:gd name="T7" fmla="*/ 52 h 71"/>
                    <a:gd name="T8" fmla="*/ 25 w 239"/>
                    <a:gd name="T9" fmla="*/ 71 h 71"/>
                    <a:gd name="T10" fmla="*/ 127 w 239"/>
                    <a:gd name="T11" fmla="*/ 64 h 71"/>
                    <a:gd name="T12" fmla="*/ 216 w 239"/>
                    <a:gd name="T13" fmla="*/ 71 h 71"/>
                    <a:gd name="T14" fmla="*/ 239 w 239"/>
                    <a:gd name="T15" fmla="*/ 52 h 71"/>
                    <a:gd name="T16" fmla="*/ 191 w 239"/>
                    <a:gd name="T17" fmla="*/ 15 h 71"/>
                    <a:gd name="T18" fmla="*/ 120 w 239"/>
                    <a:gd name="T19" fmla="*/ 55 h 71"/>
                    <a:gd name="T20" fmla="*/ 101 w 239"/>
                    <a:gd name="T21" fmla="*/ 35 h 71"/>
                    <a:gd name="T22" fmla="*/ 120 w 239"/>
                    <a:gd name="T23" fmla="*/ 16 h 71"/>
                    <a:gd name="T24" fmla="*/ 139 w 239"/>
                    <a:gd name="T25" fmla="*/ 35 h 71"/>
                    <a:gd name="T26" fmla="*/ 120 w 239"/>
                    <a:gd name="T27" fmla="*/ 5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9" h="71">
                      <a:moveTo>
                        <a:pt x="191" y="15"/>
                      </a:move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51" y="17"/>
                        <a:pt x="51" y="17"/>
                        <a:pt x="51" y="17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25" y="71"/>
                        <a:pt x="25" y="71"/>
                        <a:pt x="25" y="71"/>
                      </a:cubicBezTo>
                      <a:cubicBezTo>
                        <a:pt x="25" y="71"/>
                        <a:pt x="95" y="65"/>
                        <a:pt x="127" y="64"/>
                      </a:cubicBezTo>
                      <a:cubicBezTo>
                        <a:pt x="159" y="63"/>
                        <a:pt x="216" y="71"/>
                        <a:pt x="216" y="71"/>
                      </a:cubicBezTo>
                      <a:cubicBezTo>
                        <a:pt x="239" y="52"/>
                        <a:pt x="239" y="52"/>
                        <a:pt x="239" y="52"/>
                      </a:cubicBezTo>
                      <a:lnTo>
                        <a:pt x="191" y="15"/>
                      </a:lnTo>
                      <a:close/>
                      <a:moveTo>
                        <a:pt x="120" y="55"/>
                      </a:moveTo>
                      <a:cubicBezTo>
                        <a:pt x="109" y="55"/>
                        <a:pt x="101" y="46"/>
                        <a:pt x="101" y="35"/>
                      </a:cubicBezTo>
                      <a:cubicBezTo>
                        <a:pt x="101" y="25"/>
                        <a:pt x="109" y="16"/>
                        <a:pt x="120" y="16"/>
                      </a:cubicBezTo>
                      <a:cubicBezTo>
                        <a:pt x="131" y="16"/>
                        <a:pt x="139" y="25"/>
                        <a:pt x="139" y="35"/>
                      </a:cubicBezTo>
                      <a:cubicBezTo>
                        <a:pt x="139" y="46"/>
                        <a:pt x="131" y="55"/>
                        <a:pt x="120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25"/>
                <p:cNvSpPr>
                  <a:spLocks/>
                </p:cNvSpPr>
                <p:nvPr/>
              </p:nvSpPr>
              <p:spPr bwMode="auto">
                <a:xfrm>
                  <a:off x="10110788" y="-604838"/>
                  <a:ext cx="211137" cy="257175"/>
                </a:xfrm>
                <a:custGeom>
                  <a:avLst/>
                  <a:gdLst>
                    <a:gd name="T0" fmla="*/ 56 w 56"/>
                    <a:gd name="T1" fmla="*/ 23 h 68"/>
                    <a:gd name="T2" fmla="*/ 0 w 56"/>
                    <a:gd name="T3" fmla="*/ 0 h 68"/>
                    <a:gd name="T4" fmla="*/ 0 w 56"/>
                    <a:gd name="T5" fmla="*/ 1 h 68"/>
                    <a:gd name="T6" fmla="*/ 24 w 56"/>
                    <a:gd name="T7" fmla="*/ 68 h 68"/>
                    <a:gd name="T8" fmla="*/ 56 w 56"/>
                    <a:gd name="T9" fmla="*/ 2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68">
                      <a:moveTo>
                        <a:pt x="56" y="23"/>
                      </a:moveTo>
                      <a:cubicBezTo>
                        <a:pt x="28" y="19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4" y="68"/>
                        <a:pt x="24" y="68"/>
                        <a:pt x="24" y="68"/>
                      </a:cubicBezTo>
                      <a:lnTo>
                        <a:pt x="56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26"/>
                <p:cNvSpPr>
                  <a:spLocks noEditPoints="1"/>
                </p:cNvSpPr>
                <p:nvPr/>
              </p:nvSpPr>
              <p:spPr bwMode="auto">
                <a:xfrm>
                  <a:off x="9774238" y="-604838"/>
                  <a:ext cx="1149350" cy="1052513"/>
                </a:xfrm>
                <a:custGeom>
                  <a:avLst/>
                  <a:gdLst>
                    <a:gd name="T0" fmla="*/ 223 w 304"/>
                    <a:gd name="T1" fmla="*/ 0 h 279"/>
                    <a:gd name="T2" fmla="*/ 225 w 304"/>
                    <a:gd name="T3" fmla="*/ 1 h 279"/>
                    <a:gd name="T4" fmla="*/ 192 w 304"/>
                    <a:gd name="T5" fmla="*/ 77 h 279"/>
                    <a:gd name="T6" fmla="*/ 163 w 304"/>
                    <a:gd name="T7" fmla="*/ 25 h 279"/>
                    <a:gd name="T8" fmla="*/ 148 w 304"/>
                    <a:gd name="T9" fmla="*/ 25 h 279"/>
                    <a:gd name="T10" fmla="*/ 111 w 304"/>
                    <a:gd name="T11" fmla="*/ 77 h 279"/>
                    <a:gd name="T12" fmla="*/ 85 w 304"/>
                    <a:gd name="T13" fmla="*/ 2 h 279"/>
                    <a:gd name="T14" fmla="*/ 0 w 304"/>
                    <a:gd name="T15" fmla="*/ 35 h 279"/>
                    <a:gd name="T16" fmla="*/ 45 w 304"/>
                    <a:gd name="T17" fmla="*/ 132 h 279"/>
                    <a:gd name="T18" fmla="*/ 45 w 304"/>
                    <a:gd name="T19" fmla="*/ 279 h 279"/>
                    <a:gd name="T20" fmla="*/ 260 w 304"/>
                    <a:gd name="T21" fmla="*/ 279 h 279"/>
                    <a:gd name="T22" fmla="*/ 260 w 304"/>
                    <a:gd name="T23" fmla="*/ 131 h 279"/>
                    <a:gd name="T24" fmla="*/ 304 w 304"/>
                    <a:gd name="T25" fmla="*/ 34 h 279"/>
                    <a:gd name="T26" fmla="*/ 223 w 304"/>
                    <a:gd name="T27" fmla="*/ 0 h 279"/>
                    <a:gd name="T28" fmla="*/ 156 w 304"/>
                    <a:gd name="T29" fmla="*/ 254 h 279"/>
                    <a:gd name="T30" fmla="*/ 133 w 304"/>
                    <a:gd name="T31" fmla="*/ 224 h 279"/>
                    <a:gd name="T32" fmla="*/ 149 w 304"/>
                    <a:gd name="T33" fmla="*/ 42 h 279"/>
                    <a:gd name="T34" fmla="*/ 164 w 304"/>
                    <a:gd name="T35" fmla="*/ 42 h 279"/>
                    <a:gd name="T36" fmla="*/ 179 w 304"/>
                    <a:gd name="T37" fmla="*/ 220 h 279"/>
                    <a:gd name="T38" fmla="*/ 156 w 304"/>
                    <a:gd name="T39" fmla="*/ 254 h 279"/>
                    <a:gd name="T40" fmla="*/ 230 w 304"/>
                    <a:gd name="T41" fmla="*/ 134 h 279"/>
                    <a:gd name="T42" fmla="*/ 199 w 304"/>
                    <a:gd name="T43" fmla="*/ 103 h 279"/>
                    <a:gd name="T44" fmla="*/ 230 w 304"/>
                    <a:gd name="T45" fmla="*/ 72 h 279"/>
                    <a:gd name="T46" fmla="*/ 261 w 304"/>
                    <a:gd name="T47" fmla="*/ 103 h 279"/>
                    <a:gd name="T48" fmla="*/ 230 w 304"/>
                    <a:gd name="T49" fmla="*/ 134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04" h="279">
                      <a:moveTo>
                        <a:pt x="223" y="0"/>
                      </a:moveTo>
                      <a:cubicBezTo>
                        <a:pt x="225" y="1"/>
                        <a:pt x="225" y="1"/>
                        <a:pt x="225" y="1"/>
                      </a:cubicBezTo>
                      <a:cubicBezTo>
                        <a:pt x="192" y="77"/>
                        <a:pt x="192" y="77"/>
                        <a:pt x="192" y="77"/>
                      </a:cubicBezTo>
                      <a:cubicBezTo>
                        <a:pt x="163" y="25"/>
                        <a:pt x="163" y="25"/>
                        <a:pt x="163" y="25"/>
                      </a:cubicBezTo>
                      <a:cubicBezTo>
                        <a:pt x="148" y="25"/>
                        <a:pt x="148" y="25"/>
                        <a:pt x="148" y="25"/>
                      </a:cubicBezTo>
                      <a:cubicBezTo>
                        <a:pt x="111" y="77"/>
                        <a:pt x="111" y="77"/>
                        <a:pt x="111" y="77"/>
                      </a:cubicBezTo>
                      <a:cubicBezTo>
                        <a:pt x="85" y="2"/>
                        <a:pt x="85" y="2"/>
                        <a:pt x="85" y="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45" y="132"/>
                        <a:pt x="45" y="132"/>
                        <a:pt x="45" y="132"/>
                      </a:cubicBezTo>
                      <a:cubicBezTo>
                        <a:pt x="45" y="279"/>
                        <a:pt x="45" y="279"/>
                        <a:pt x="45" y="279"/>
                      </a:cubicBezTo>
                      <a:cubicBezTo>
                        <a:pt x="260" y="279"/>
                        <a:pt x="260" y="279"/>
                        <a:pt x="260" y="279"/>
                      </a:cubicBezTo>
                      <a:cubicBezTo>
                        <a:pt x="260" y="131"/>
                        <a:pt x="260" y="131"/>
                        <a:pt x="260" y="131"/>
                      </a:cubicBezTo>
                      <a:cubicBezTo>
                        <a:pt x="304" y="34"/>
                        <a:pt x="304" y="34"/>
                        <a:pt x="304" y="34"/>
                      </a:cubicBezTo>
                      <a:lnTo>
                        <a:pt x="223" y="0"/>
                      </a:lnTo>
                      <a:close/>
                      <a:moveTo>
                        <a:pt x="156" y="254"/>
                      </a:moveTo>
                      <a:cubicBezTo>
                        <a:pt x="133" y="224"/>
                        <a:pt x="133" y="224"/>
                        <a:pt x="133" y="224"/>
                      </a:cubicBezTo>
                      <a:cubicBezTo>
                        <a:pt x="149" y="42"/>
                        <a:pt x="149" y="42"/>
                        <a:pt x="149" y="42"/>
                      </a:cubicBezTo>
                      <a:cubicBezTo>
                        <a:pt x="164" y="42"/>
                        <a:pt x="164" y="42"/>
                        <a:pt x="164" y="42"/>
                      </a:cubicBezTo>
                      <a:cubicBezTo>
                        <a:pt x="179" y="220"/>
                        <a:pt x="179" y="220"/>
                        <a:pt x="179" y="220"/>
                      </a:cubicBezTo>
                      <a:lnTo>
                        <a:pt x="156" y="254"/>
                      </a:lnTo>
                      <a:close/>
                      <a:moveTo>
                        <a:pt x="230" y="134"/>
                      </a:moveTo>
                      <a:cubicBezTo>
                        <a:pt x="213" y="134"/>
                        <a:pt x="199" y="120"/>
                        <a:pt x="199" y="103"/>
                      </a:cubicBezTo>
                      <a:cubicBezTo>
                        <a:pt x="199" y="86"/>
                        <a:pt x="213" y="72"/>
                        <a:pt x="230" y="72"/>
                      </a:cubicBezTo>
                      <a:cubicBezTo>
                        <a:pt x="247" y="72"/>
                        <a:pt x="261" y="86"/>
                        <a:pt x="261" y="103"/>
                      </a:cubicBezTo>
                      <a:cubicBezTo>
                        <a:pt x="261" y="120"/>
                        <a:pt x="247" y="134"/>
                        <a:pt x="230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27"/>
                <p:cNvSpPr>
                  <a:spLocks/>
                </p:cNvSpPr>
                <p:nvPr/>
              </p:nvSpPr>
              <p:spPr bwMode="auto">
                <a:xfrm>
                  <a:off x="10401300" y="-596901"/>
                  <a:ext cx="204787" cy="249238"/>
                </a:xfrm>
                <a:custGeom>
                  <a:avLst/>
                  <a:gdLst>
                    <a:gd name="T0" fmla="*/ 54 w 54"/>
                    <a:gd name="T1" fmla="*/ 0 h 66"/>
                    <a:gd name="T2" fmla="*/ 0 w 54"/>
                    <a:gd name="T3" fmla="*/ 20 h 66"/>
                    <a:gd name="T4" fmla="*/ 26 w 54"/>
                    <a:gd name="T5" fmla="*/ 66 h 66"/>
                    <a:gd name="T6" fmla="*/ 54 w 54"/>
                    <a:gd name="T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66">
                      <a:moveTo>
                        <a:pt x="54" y="0"/>
                      </a:moveTo>
                      <a:cubicBezTo>
                        <a:pt x="46" y="4"/>
                        <a:pt x="22" y="16"/>
                        <a:pt x="0" y="2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28"/>
                <p:cNvSpPr>
                  <a:spLocks/>
                </p:cNvSpPr>
                <p:nvPr/>
              </p:nvSpPr>
              <p:spPr bwMode="auto">
                <a:xfrm>
                  <a:off x="10096500" y="-604838"/>
                  <a:ext cx="14287" cy="7938"/>
                </a:xfrm>
                <a:custGeom>
                  <a:avLst/>
                  <a:gdLst>
                    <a:gd name="T0" fmla="*/ 9 w 9"/>
                    <a:gd name="T1" fmla="*/ 0 h 5"/>
                    <a:gd name="T2" fmla="*/ 0 w 9"/>
                    <a:gd name="T3" fmla="*/ 3 h 5"/>
                    <a:gd name="T4" fmla="*/ 0 w 9"/>
                    <a:gd name="T5" fmla="*/ 5 h 5"/>
                    <a:gd name="T6" fmla="*/ 9 w 9"/>
                    <a:gd name="T7" fmla="*/ 3 h 5"/>
                    <a:gd name="T8" fmla="*/ 9 w 9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9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29"/>
                <p:cNvSpPr>
                  <a:spLocks/>
                </p:cNvSpPr>
                <p:nvPr/>
              </p:nvSpPr>
              <p:spPr bwMode="auto">
                <a:xfrm>
                  <a:off x="10606088" y="-604838"/>
                  <a:ext cx="11112" cy="7938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  <a:gd name="T6" fmla="*/ 1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30"/>
                <p:cNvSpPr>
                  <a:spLocks/>
                </p:cNvSpPr>
                <p:nvPr/>
              </p:nvSpPr>
              <p:spPr bwMode="auto">
                <a:xfrm>
                  <a:off x="10321925" y="-525463"/>
                  <a:ext cx="79375" cy="7938"/>
                </a:xfrm>
                <a:custGeom>
                  <a:avLst/>
                  <a:gdLst>
                    <a:gd name="T0" fmla="*/ 21 w 21"/>
                    <a:gd name="T1" fmla="*/ 1 h 2"/>
                    <a:gd name="T2" fmla="*/ 20 w 21"/>
                    <a:gd name="T3" fmla="*/ 0 h 2"/>
                    <a:gd name="T4" fmla="*/ 1 w 21"/>
                    <a:gd name="T5" fmla="*/ 0 h 2"/>
                    <a:gd name="T6" fmla="*/ 0 w 21"/>
                    <a:gd name="T7" fmla="*/ 2 h 2"/>
                    <a:gd name="T8" fmla="*/ 7 w 21"/>
                    <a:gd name="T9" fmla="*/ 2 h 2"/>
                    <a:gd name="T10" fmla="*/ 21 w 21"/>
                    <a:gd name="T11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">
                      <a:moveTo>
                        <a:pt x="21" y="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5" y="2"/>
                        <a:pt x="7" y="2"/>
                      </a:cubicBezTo>
                      <a:cubicBezTo>
                        <a:pt x="11" y="2"/>
                        <a:pt x="16" y="1"/>
                        <a:pt x="2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3955253" y="5614845"/>
                <a:ext cx="662408" cy="902003"/>
                <a:chOff x="9637713" y="-1482726"/>
                <a:chExt cx="1417637" cy="1930401"/>
              </a:xfrm>
              <a:solidFill>
                <a:schemeClr val="accent1"/>
              </a:solidFill>
            </p:grpSpPr>
            <p:sp>
              <p:nvSpPr>
                <p:cNvPr id="139" name="Freeform 19"/>
                <p:cNvSpPr>
                  <a:spLocks/>
                </p:cNvSpPr>
                <p:nvPr/>
              </p:nvSpPr>
              <p:spPr bwMode="auto">
                <a:xfrm>
                  <a:off x="10020300" y="-1246188"/>
                  <a:ext cx="657225" cy="139700"/>
                </a:xfrm>
                <a:custGeom>
                  <a:avLst/>
                  <a:gdLst>
                    <a:gd name="T0" fmla="*/ 0 w 174"/>
                    <a:gd name="T1" fmla="*/ 13 h 37"/>
                    <a:gd name="T2" fmla="*/ 0 w 174"/>
                    <a:gd name="T3" fmla="*/ 37 h 37"/>
                    <a:gd name="T4" fmla="*/ 174 w 174"/>
                    <a:gd name="T5" fmla="*/ 37 h 37"/>
                    <a:gd name="T6" fmla="*/ 174 w 174"/>
                    <a:gd name="T7" fmla="*/ 13 h 37"/>
                    <a:gd name="T8" fmla="*/ 0 w 174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4" h="37">
                      <a:moveTo>
                        <a:pt x="0" y="13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74" y="37"/>
                        <a:pt x="174" y="37"/>
                        <a:pt x="174" y="37"/>
                      </a:cubicBezTo>
                      <a:cubicBezTo>
                        <a:pt x="174" y="13"/>
                        <a:pt x="174" y="13"/>
                        <a:pt x="174" y="13"/>
                      </a:cubicBezTo>
                      <a:cubicBezTo>
                        <a:pt x="174" y="13"/>
                        <a:pt x="106" y="0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20"/>
                <p:cNvSpPr>
                  <a:spLocks/>
                </p:cNvSpPr>
                <p:nvPr/>
              </p:nvSpPr>
              <p:spPr bwMode="auto">
                <a:xfrm>
                  <a:off x="10020300" y="-1065213"/>
                  <a:ext cx="657225" cy="76200"/>
                </a:xfrm>
                <a:custGeom>
                  <a:avLst/>
                  <a:gdLst>
                    <a:gd name="T0" fmla="*/ 0 w 174"/>
                    <a:gd name="T1" fmla="*/ 0 h 20"/>
                    <a:gd name="T2" fmla="*/ 174 w 174"/>
                    <a:gd name="T3" fmla="*/ 0 h 20"/>
                    <a:gd name="T4" fmla="*/ 87 w 174"/>
                    <a:gd name="T5" fmla="*/ 18 h 20"/>
                    <a:gd name="T6" fmla="*/ 0 w 174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4" h="20">
                      <a:moveTo>
                        <a:pt x="0" y="0"/>
                      </a:moveTo>
                      <a:cubicBezTo>
                        <a:pt x="174" y="0"/>
                        <a:pt x="174" y="0"/>
                        <a:pt x="174" y="0"/>
                      </a:cubicBezTo>
                      <a:cubicBezTo>
                        <a:pt x="174" y="0"/>
                        <a:pt x="155" y="20"/>
                        <a:pt x="87" y="18"/>
                      </a:cubicBezTo>
                      <a:cubicBezTo>
                        <a:pt x="19" y="17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21"/>
                <p:cNvSpPr>
                  <a:spLocks/>
                </p:cNvSpPr>
                <p:nvPr/>
              </p:nvSpPr>
              <p:spPr bwMode="auto">
                <a:xfrm>
                  <a:off x="10004425" y="-1030288"/>
                  <a:ext cx="673100" cy="482600"/>
                </a:xfrm>
                <a:custGeom>
                  <a:avLst/>
                  <a:gdLst>
                    <a:gd name="T0" fmla="*/ 11 w 178"/>
                    <a:gd name="T1" fmla="*/ 0 h 128"/>
                    <a:gd name="T2" fmla="*/ 11 w 178"/>
                    <a:gd name="T3" fmla="*/ 25 h 128"/>
                    <a:gd name="T4" fmla="*/ 4 w 178"/>
                    <a:gd name="T5" fmla="*/ 37 h 128"/>
                    <a:gd name="T6" fmla="*/ 22 w 178"/>
                    <a:gd name="T7" fmla="*/ 63 h 128"/>
                    <a:gd name="T8" fmla="*/ 91 w 178"/>
                    <a:gd name="T9" fmla="*/ 127 h 128"/>
                    <a:gd name="T10" fmla="*/ 159 w 178"/>
                    <a:gd name="T11" fmla="*/ 63 h 128"/>
                    <a:gd name="T12" fmla="*/ 178 w 178"/>
                    <a:gd name="T13" fmla="*/ 32 h 128"/>
                    <a:gd name="T14" fmla="*/ 168 w 178"/>
                    <a:gd name="T15" fmla="*/ 21 h 128"/>
                    <a:gd name="T16" fmla="*/ 172 w 178"/>
                    <a:gd name="T17" fmla="*/ 0 h 128"/>
                    <a:gd name="T18" fmla="*/ 91 w 178"/>
                    <a:gd name="T19" fmla="*/ 19 h 128"/>
                    <a:gd name="T20" fmla="*/ 11 w 178"/>
                    <a:gd name="T2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8" h="128">
                      <a:moveTo>
                        <a:pt x="11" y="0"/>
                      </a:move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11" y="25"/>
                        <a:pt x="0" y="21"/>
                        <a:pt x="4" y="37"/>
                      </a:cubicBezTo>
                      <a:cubicBezTo>
                        <a:pt x="8" y="53"/>
                        <a:pt x="22" y="63"/>
                        <a:pt x="22" y="63"/>
                      </a:cubicBezTo>
                      <a:cubicBezTo>
                        <a:pt x="22" y="63"/>
                        <a:pt x="23" y="125"/>
                        <a:pt x="91" y="127"/>
                      </a:cubicBezTo>
                      <a:cubicBezTo>
                        <a:pt x="159" y="128"/>
                        <a:pt x="159" y="63"/>
                        <a:pt x="159" y="63"/>
                      </a:cubicBezTo>
                      <a:cubicBezTo>
                        <a:pt x="159" y="63"/>
                        <a:pt x="178" y="60"/>
                        <a:pt x="178" y="32"/>
                      </a:cubicBezTo>
                      <a:cubicBezTo>
                        <a:pt x="178" y="4"/>
                        <a:pt x="168" y="21"/>
                        <a:pt x="168" y="21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72" y="0"/>
                        <a:pt x="139" y="19"/>
                        <a:pt x="91" y="19"/>
                      </a:cubicBezTo>
                      <a:cubicBezTo>
                        <a:pt x="43" y="19"/>
                        <a:pt x="11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22"/>
                <p:cNvSpPr>
                  <a:spLocks/>
                </p:cNvSpPr>
                <p:nvPr/>
              </p:nvSpPr>
              <p:spPr bwMode="auto">
                <a:xfrm>
                  <a:off x="10798175" y="-446088"/>
                  <a:ext cx="257175" cy="893763"/>
                </a:xfrm>
                <a:custGeom>
                  <a:avLst/>
                  <a:gdLst>
                    <a:gd name="T0" fmla="*/ 44 w 68"/>
                    <a:gd name="T1" fmla="*/ 0 h 237"/>
                    <a:gd name="T2" fmla="*/ 68 w 68"/>
                    <a:gd name="T3" fmla="*/ 60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89 h 237"/>
                    <a:gd name="T10" fmla="*/ 44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44" y="0"/>
                      </a:moveTo>
                      <a:cubicBezTo>
                        <a:pt x="44" y="0"/>
                        <a:pt x="68" y="1"/>
                        <a:pt x="68" y="60"/>
                      </a:cubicBezTo>
                      <a:cubicBezTo>
                        <a:pt x="68" y="118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89"/>
                        <a:pt x="0" y="89"/>
                        <a:pt x="0" y="89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23"/>
                <p:cNvSpPr>
                  <a:spLocks/>
                </p:cNvSpPr>
                <p:nvPr/>
              </p:nvSpPr>
              <p:spPr bwMode="auto">
                <a:xfrm>
                  <a:off x="9637713" y="-446088"/>
                  <a:ext cx="257175" cy="893763"/>
                </a:xfrm>
                <a:custGeom>
                  <a:avLst/>
                  <a:gdLst>
                    <a:gd name="T0" fmla="*/ 28 w 68"/>
                    <a:gd name="T1" fmla="*/ 0 h 237"/>
                    <a:gd name="T2" fmla="*/ 68 w 68"/>
                    <a:gd name="T3" fmla="*/ 92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66 h 237"/>
                    <a:gd name="T10" fmla="*/ 28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28" y="0"/>
                      </a:move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68" y="237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0" y="66"/>
                        <a:pt x="2" y="13"/>
                        <a:pt x="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24"/>
                <p:cNvSpPr>
                  <a:spLocks noEditPoints="1"/>
                </p:cNvSpPr>
                <p:nvPr/>
              </p:nvSpPr>
              <p:spPr bwMode="auto">
                <a:xfrm>
                  <a:off x="9894888" y="-1482726"/>
                  <a:ext cx="903287" cy="266700"/>
                </a:xfrm>
                <a:custGeom>
                  <a:avLst/>
                  <a:gdLst>
                    <a:gd name="T0" fmla="*/ 191 w 239"/>
                    <a:gd name="T1" fmla="*/ 15 h 71"/>
                    <a:gd name="T2" fmla="*/ 120 w 239"/>
                    <a:gd name="T3" fmla="*/ 0 h 71"/>
                    <a:gd name="T4" fmla="*/ 51 w 239"/>
                    <a:gd name="T5" fmla="*/ 17 h 71"/>
                    <a:gd name="T6" fmla="*/ 0 w 239"/>
                    <a:gd name="T7" fmla="*/ 52 h 71"/>
                    <a:gd name="T8" fmla="*/ 25 w 239"/>
                    <a:gd name="T9" fmla="*/ 71 h 71"/>
                    <a:gd name="T10" fmla="*/ 127 w 239"/>
                    <a:gd name="T11" fmla="*/ 64 h 71"/>
                    <a:gd name="T12" fmla="*/ 216 w 239"/>
                    <a:gd name="T13" fmla="*/ 71 h 71"/>
                    <a:gd name="T14" fmla="*/ 239 w 239"/>
                    <a:gd name="T15" fmla="*/ 52 h 71"/>
                    <a:gd name="T16" fmla="*/ 191 w 239"/>
                    <a:gd name="T17" fmla="*/ 15 h 71"/>
                    <a:gd name="T18" fmla="*/ 120 w 239"/>
                    <a:gd name="T19" fmla="*/ 55 h 71"/>
                    <a:gd name="T20" fmla="*/ 101 w 239"/>
                    <a:gd name="T21" fmla="*/ 35 h 71"/>
                    <a:gd name="T22" fmla="*/ 120 w 239"/>
                    <a:gd name="T23" fmla="*/ 16 h 71"/>
                    <a:gd name="T24" fmla="*/ 139 w 239"/>
                    <a:gd name="T25" fmla="*/ 35 h 71"/>
                    <a:gd name="T26" fmla="*/ 120 w 239"/>
                    <a:gd name="T27" fmla="*/ 5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9" h="71">
                      <a:moveTo>
                        <a:pt x="191" y="15"/>
                      </a:move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51" y="17"/>
                        <a:pt x="51" y="17"/>
                        <a:pt x="51" y="17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25" y="71"/>
                        <a:pt x="25" y="71"/>
                        <a:pt x="25" y="71"/>
                      </a:cubicBezTo>
                      <a:cubicBezTo>
                        <a:pt x="25" y="71"/>
                        <a:pt x="95" y="65"/>
                        <a:pt x="127" y="64"/>
                      </a:cubicBezTo>
                      <a:cubicBezTo>
                        <a:pt x="159" y="63"/>
                        <a:pt x="216" y="71"/>
                        <a:pt x="216" y="71"/>
                      </a:cubicBezTo>
                      <a:cubicBezTo>
                        <a:pt x="239" y="52"/>
                        <a:pt x="239" y="52"/>
                        <a:pt x="239" y="52"/>
                      </a:cubicBezTo>
                      <a:lnTo>
                        <a:pt x="191" y="15"/>
                      </a:lnTo>
                      <a:close/>
                      <a:moveTo>
                        <a:pt x="120" y="55"/>
                      </a:moveTo>
                      <a:cubicBezTo>
                        <a:pt x="109" y="55"/>
                        <a:pt x="101" y="46"/>
                        <a:pt x="101" y="35"/>
                      </a:cubicBezTo>
                      <a:cubicBezTo>
                        <a:pt x="101" y="25"/>
                        <a:pt x="109" y="16"/>
                        <a:pt x="120" y="16"/>
                      </a:cubicBezTo>
                      <a:cubicBezTo>
                        <a:pt x="131" y="16"/>
                        <a:pt x="139" y="25"/>
                        <a:pt x="139" y="35"/>
                      </a:cubicBezTo>
                      <a:cubicBezTo>
                        <a:pt x="139" y="46"/>
                        <a:pt x="131" y="55"/>
                        <a:pt x="120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25"/>
                <p:cNvSpPr>
                  <a:spLocks/>
                </p:cNvSpPr>
                <p:nvPr/>
              </p:nvSpPr>
              <p:spPr bwMode="auto">
                <a:xfrm>
                  <a:off x="10110788" y="-604838"/>
                  <a:ext cx="211137" cy="257175"/>
                </a:xfrm>
                <a:custGeom>
                  <a:avLst/>
                  <a:gdLst>
                    <a:gd name="T0" fmla="*/ 56 w 56"/>
                    <a:gd name="T1" fmla="*/ 23 h 68"/>
                    <a:gd name="T2" fmla="*/ 0 w 56"/>
                    <a:gd name="T3" fmla="*/ 0 h 68"/>
                    <a:gd name="T4" fmla="*/ 0 w 56"/>
                    <a:gd name="T5" fmla="*/ 1 h 68"/>
                    <a:gd name="T6" fmla="*/ 24 w 56"/>
                    <a:gd name="T7" fmla="*/ 68 h 68"/>
                    <a:gd name="T8" fmla="*/ 56 w 56"/>
                    <a:gd name="T9" fmla="*/ 2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68">
                      <a:moveTo>
                        <a:pt x="56" y="23"/>
                      </a:moveTo>
                      <a:cubicBezTo>
                        <a:pt x="28" y="19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4" y="68"/>
                        <a:pt x="24" y="68"/>
                        <a:pt x="24" y="68"/>
                      </a:cubicBezTo>
                      <a:lnTo>
                        <a:pt x="56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26"/>
                <p:cNvSpPr>
                  <a:spLocks noEditPoints="1"/>
                </p:cNvSpPr>
                <p:nvPr/>
              </p:nvSpPr>
              <p:spPr bwMode="auto">
                <a:xfrm>
                  <a:off x="9774238" y="-604838"/>
                  <a:ext cx="1149350" cy="1052513"/>
                </a:xfrm>
                <a:custGeom>
                  <a:avLst/>
                  <a:gdLst>
                    <a:gd name="T0" fmla="*/ 223 w 304"/>
                    <a:gd name="T1" fmla="*/ 0 h 279"/>
                    <a:gd name="T2" fmla="*/ 225 w 304"/>
                    <a:gd name="T3" fmla="*/ 1 h 279"/>
                    <a:gd name="T4" fmla="*/ 192 w 304"/>
                    <a:gd name="T5" fmla="*/ 77 h 279"/>
                    <a:gd name="T6" fmla="*/ 163 w 304"/>
                    <a:gd name="T7" fmla="*/ 25 h 279"/>
                    <a:gd name="T8" fmla="*/ 148 w 304"/>
                    <a:gd name="T9" fmla="*/ 25 h 279"/>
                    <a:gd name="T10" fmla="*/ 111 w 304"/>
                    <a:gd name="T11" fmla="*/ 77 h 279"/>
                    <a:gd name="T12" fmla="*/ 85 w 304"/>
                    <a:gd name="T13" fmla="*/ 2 h 279"/>
                    <a:gd name="T14" fmla="*/ 0 w 304"/>
                    <a:gd name="T15" fmla="*/ 35 h 279"/>
                    <a:gd name="T16" fmla="*/ 45 w 304"/>
                    <a:gd name="T17" fmla="*/ 132 h 279"/>
                    <a:gd name="T18" fmla="*/ 45 w 304"/>
                    <a:gd name="T19" fmla="*/ 279 h 279"/>
                    <a:gd name="T20" fmla="*/ 260 w 304"/>
                    <a:gd name="T21" fmla="*/ 279 h 279"/>
                    <a:gd name="T22" fmla="*/ 260 w 304"/>
                    <a:gd name="T23" fmla="*/ 131 h 279"/>
                    <a:gd name="T24" fmla="*/ 304 w 304"/>
                    <a:gd name="T25" fmla="*/ 34 h 279"/>
                    <a:gd name="T26" fmla="*/ 223 w 304"/>
                    <a:gd name="T27" fmla="*/ 0 h 279"/>
                    <a:gd name="T28" fmla="*/ 156 w 304"/>
                    <a:gd name="T29" fmla="*/ 254 h 279"/>
                    <a:gd name="T30" fmla="*/ 133 w 304"/>
                    <a:gd name="T31" fmla="*/ 224 h 279"/>
                    <a:gd name="T32" fmla="*/ 149 w 304"/>
                    <a:gd name="T33" fmla="*/ 42 h 279"/>
                    <a:gd name="T34" fmla="*/ 164 w 304"/>
                    <a:gd name="T35" fmla="*/ 42 h 279"/>
                    <a:gd name="T36" fmla="*/ 179 w 304"/>
                    <a:gd name="T37" fmla="*/ 220 h 279"/>
                    <a:gd name="T38" fmla="*/ 156 w 304"/>
                    <a:gd name="T39" fmla="*/ 254 h 279"/>
                    <a:gd name="T40" fmla="*/ 230 w 304"/>
                    <a:gd name="T41" fmla="*/ 134 h 279"/>
                    <a:gd name="T42" fmla="*/ 199 w 304"/>
                    <a:gd name="T43" fmla="*/ 103 h 279"/>
                    <a:gd name="T44" fmla="*/ 230 w 304"/>
                    <a:gd name="T45" fmla="*/ 72 h 279"/>
                    <a:gd name="T46" fmla="*/ 261 w 304"/>
                    <a:gd name="T47" fmla="*/ 103 h 279"/>
                    <a:gd name="T48" fmla="*/ 230 w 304"/>
                    <a:gd name="T49" fmla="*/ 134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04" h="279">
                      <a:moveTo>
                        <a:pt x="223" y="0"/>
                      </a:moveTo>
                      <a:cubicBezTo>
                        <a:pt x="225" y="1"/>
                        <a:pt x="225" y="1"/>
                        <a:pt x="225" y="1"/>
                      </a:cubicBezTo>
                      <a:cubicBezTo>
                        <a:pt x="192" y="77"/>
                        <a:pt x="192" y="77"/>
                        <a:pt x="192" y="77"/>
                      </a:cubicBezTo>
                      <a:cubicBezTo>
                        <a:pt x="163" y="25"/>
                        <a:pt x="163" y="25"/>
                        <a:pt x="163" y="25"/>
                      </a:cubicBezTo>
                      <a:cubicBezTo>
                        <a:pt x="148" y="25"/>
                        <a:pt x="148" y="25"/>
                        <a:pt x="148" y="25"/>
                      </a:cubicBezTo>
                      <a:cubicBezTo>
                        <a:pt x="111" y="77"/>
                        <a:pt x="111" y="77"/>
                        <a:pt x="111" y="77"/>
                      </a:cubicBezTo>
                      <a:cubicBezTo>
                        <a:pt x="85" y="2"/>
                        <a:pt x="85" y="2"/>
                        <a:pt x="85" y="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45" y="132"/>
                        <a:pt x="45" y="132"/>
                        <a:pt x="45" y="132"/>
                      </a:cubicBezTo>
                      <a:cubicBezTo>
                        <a:pt x="45" y="279"/>
                        <a:pt x="45" y="279"/>
                        <a:pt x="45" y="279"/>
                      </a:cubicBezTo>
                      <a:cubicBezTo>
                        <a:pt x="260" y="279"/>
                        <a:pt x="260" y="279"/>
                        <a:pt x="260" y="279"/>
                      </a:cubicBezTo>
                      <a:cubicBezTo>
                        <a:pt x="260" y="131"/>
                        <a:pt x="260" y="131"/>
                        <a:pt x="260" y="131"/>
                      </a:cubicBezTo>
                      <a:cubicBezTo>
                        <a:pt x="304" y="34"/>
                        <a:pt x="304" y="34"/>
                        <a:pt x="304" y="34"/>
                      </a:cubicBezTo>
                      <a:lnTo>
                        <a:pt x="223" y="0"/>
                      </a:lnTo>
                      <a:close/>
                      <a:moveTo>
                        <a:pt x="156" y="254"/>
                      </a:moveTo>
                      <a:cubicBezTo>
                        <a:pt x="133" y="224"/>
                        <a:pt x="133" y="224"/>
                        <a:pt x="133" y="224"/>
                      </a:cubicBezTo>
                      <a:cubicBezTo>
                        <a:pt x="149" y="42"/>
                        <a:pt x="149" y="42"/>
                        <a:pt x="149" y="42"/>
                      </a:cubicBezTo>
                      <a:cubicBezTo>
                        <a:pt x="164" y="42"/>
                        <a:pt x="164" y="42"/>
                        <a:pt x="164" y="42"/>
                      </a:cubicBezTo>
                      <a:cubicBezTo>
                        <a:pt x="179" y="220"/>
                        <a:pt x="179" y="220"/>
                        <a:pt x="179" y="220"/>
                      </a:cubicBezTo>
                      <a:lnTo>
                        <a:pt x="156" y="254"/>
                      </a:lnTo>
                      <a:close/>
                      <a:moveTo>
                        <a:pt x="230" y="134"/>
                      </a:moveTo>
                      <a:cubicBezTo>
                        <a:pt x="213" y="134"/>
                        <a:pt x="199" y="120"/>
                        <a:pt x="199" y="103"/>
                      </a:cubicBezTo>
                      <a:cubicBezTo>
                        <a:pt x="199" y="86"/>
                        <a:pt x="213" y="72"/>
                        <a:pt x="230" y="72"/>
                      </a:cubicBezTo>
                      <a:cubicBezTo>
                        <a:pt x="247" y="72"/>
                        <a:pt x="261" y="86"/>
                        <a:pt x="261" y="103"/>
                      </a:cubicBezTo>
                      <a:cubicBezTo>
                        <a:pt x="261" y="120"/>
                        <a:pt x="247" y="134"/>
                        <a:pt x="230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27"/>
                <p:cNvSpPr>
                  <a:spLocks/>
                </p:cNvSpPr>
                <p:nvPr/>
              </p:nvSpPr>
              <p:spPr bwMode="auto">
                <a:xfrm>
                  <a:off x="10401300" y="-596901"/>
                  <a:ext cx="204787" cy="249238"/>
                </a:xfrm>
                <a:custGeom>
                  <a:avLst/>
                  <a:gdLst>
                    <a:gd name="T0" fmla="*/ 54 w 54"/>
                    <a:gd name="T1" fmla="*/ 0 h 66"/>
                    <a:gd name="T2" fmla="*/ 0 w 54"/>
                    <a:gd name="T3" fmla="*/ 20 h 66"/>
                    <a:gd name="T4" fmla="*/ 26 w 54"/>
                    <a:gd name="T5" fmla="*/ 66 h 66"/>
                    <a:gd name="T6" fmla="*/ 54 w 54"/>
                    <a:gd name="T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66">
                      <a:moveTo>
                        <a:pt x="54" y="0"/>
                      </a:moveTo>
                      <a:cubicBezTo>
                        <a:pt x="46" y="4"/>
                        <a:pt x="22" y="16"/>
                        <a:pt x="0" y="2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28"/>
                <p:cNvSpPr>
                  <a:spLocks/>
                </p:cNvSpPr>
                <p:nvPr/>
              </p:nvSpPr>
              <p:spPr bwMode="auto">
                <a:xfrm>
                  <a:off x="10096500" y="-604838"/>
                  <a:ext cx="14287" cy="7938"/>
                </a:xfrm>
                <a:custGeom>
                  <a:avLst/>
                  <a:gdLst>
                    <a:gd name="T0" fmla="*/ 9 w 9"/>
                    <a:gd name="T1" fmla="*/ 0 h 5"/>
                    <a:gd name="T2" fmla="*/ 0 w 9"/>
                    <a:gd name="T3" fmla="*/ 3 h 5"/>
                    <a:gd name="T4" fmla="*/ 0 w 9"/>
                    <a:gd name="T5" fmla="*/ 5 h 5"/>
                    <a:gd name="T6" fmla="*/ 9 w 9"/>
                    <a:gd name="T7" fmla="*/ 3 h 5"/>
                    <a:gd name="T8" fmla="*/ 9 w 9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9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29"/>
                <p:cNvSpPr>
                  <a:spLocks/>
                </p:cNvSpPr>
                <p:nvPr/>
              </p:nvSpPr>
              <p:spPr bwMode="auto">
                <a:xfrm>
                  <a:off x="10606088" y="-604838"/>
                  <a:ext cx="11112" cy="7938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  <a:gd name="T6" fmla="*/ 1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30"/>
                <p:cNvSpPr>
                  <a:spLocks/>
                </p:cNvSpPr>
                <p:nvPr/>
              </p:nvSpPr>
              <p:spPr bwMode="auto">
                <a:xfrm>
                  <a:off x="10321925" y="-525463"/>
                  <a:ext cx="79375" cy="7938"/>
                </a:xfrm>
                <a:custGeom>
                  <a:avLst/>
                  <a:gdLst>
                    <a:gd name="T0" fmla="*/ 21 w 21"/>
                    <a:gd name="T1" fmla="*/ 1 h 2"/>
                    <a:gd name="T2" fmla="*/ 20 w 21"/>
                    <a:gd name="T3" fmla="*/ 0 h 2"/>
                    <a:gd name="T4" fmla="*/ 1 w 21"/>
                    <a:gd name="T5" fmla="*/ 0 h 2"/>
                    <a:gd name="T6" fmla="*/ 0 w 21"/>
                    <a:gd name="T7" fmla="*/ 2 h 2"/>
                    <a:gd name="T8" fmla="*/ 7 w 21"/>
                    <a:gd name="T9" fmla="*/ 2 h 2"/>
                    <a:gd name="T10" fmla="*/ 21 w 21"/>
                    <a:gd name="T11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">
                      <a:moveTo>
                        <a:pt x="21" y="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5" y="2"/>
                        <a:pt x="7" y="2"/>
                      </a:cubicBezTo>
                      <a:cubicBezTo>
                        <a:pt x="11" y="2"/>
                        <a:pt x="16" y="1"/>
                        <a:pt x="2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>
                <a:off x="4647334" y="5614845"/>
                <a:ext cx="662408" cy="902003"/>
                <a:chOff x="9637713" y="-1482726"/>
                <a:chExt cx="1417637" cy="1930401"/>
              </a:xfrm>
              <a:solidFill>
                <a:schemeClr val="accent1"/>
              </a:solidFill>
            </p:grpSpPr>
            <p:sp>
              <p:nvSpPr>
                <p:cNvPr id="153" name="Freeform 19"/>
                <p:cNvSpPr>
                  <a:spLocks/>
                </p:cNvSpPr>
                <p:nvPr/>
              </p:nvSpPr>
              <p:spPr bwMode="auto">
                <a:xfrm>
                  <a:off x="10020300" y="-1246188"/>
                  <a:ext cx="657225" cy="139700"/>
                </a:xfrm>
                <a:custGeom>
                  <a:avLst/>
                  <a:gdLst>
                    <a:gd name="T0" fmla="*/ 0 w 174"/>
                    <a:gd name="T1" fmla="*/ 13 h 37"/>
                    <a:gd name="T2" fmla="*/ 0 w 174"/>
                    <a:gd name="T3" fmla="*/ 37 h 37"/>
                    <a:gd name="T4" fmla="*/ 174 w 174"/>
                    <a:gd name="T5" fmla="*/ 37 h 37"/>
                    <a:gd name="T6" fmla="*/ 174 w 174"/>
                    <a:gd name="T7" fmla="*/ 13 h 37"/>
                    <a:gd name="T8" fmla="*/ 0 w 174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4" h="37">
                      <a:moveTo>
                        <a:pt x="0" y="13"/>
                      </a:move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74" y="37"/>
                        <a:pt x="174" y="37"/>
                        <a:pt x="174" y="37"/>
                      </a:cubicBezTo>
                      <a:cubicBezTo>
                        <a:pt x="174" y="13"/>
                        <a:pt x="174" y="13"/>
                        <a:pt x="174" y="13"/>
                      </a:cubicBezTo>
                      <a:cubicBezTo>
                        <a:pt x="174" y="13"/>
                        <a:pt x="106" y="0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20"/>
                <p:cNvSpPr>
                  <a:spLocks/>
                </p:cNvSpPr>
                <p:nvPr/>
              </p:nvSpPr>
              <p:spPr bwMode="auto">
                <a:xfrm>
                  <a:off x="10020300" y="-1065213"/>
                  <a:ext cx="657225" cy="76200"/>
                </a:xfrm>
                <a:custGeom>
                  <a:avLst/>
                  <a:gdLst>
                    <a:gd name="T0" fmla="*/ 0 w 174"/>
                    <a:gd name="T1" fmla="*/ 0 h 20"/>
                    <a:gd name="T2" fmla="*/ 174 w 174"/>
                    <a:gd name="T3" fmla="*/ 0 h 20"/>
                    <a:gd name="T4" fmla="*/ 87 w 174"/>
                    <a:gd name="T5" fmla="*/ 18 h 20"/>
                    <a:gd name="T6" fmla="*/ 0 w 174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4" h="20">
                      <a:moveTo>
                        <a:pt x="0" y="0"/>
                      </a:moveTo>
                      <a:cubicBezTo>
                        <a:pt x="174" y="0"/>
                        <a:pt x="174" y="0"/>
                        <a:pt x="174" y="0"/>
                      </a:cubicBezTo>
                      <a:cubicBezTo>
                        <a:pt x="174" y="0"/>
                        <a:pt x="155" y="20"/>
                        <a:pt x="87" y="18"/>
                      </a:cubicBezTo>
                      <a:cubicBezTo>
                        <a:pt x="19" y="17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21"/>
                <p:cNvSpPr>
                  <a:spLocks/>
                </p:cNvSpPr>
                <p:nvPr/>
              </p:nvSpPr>
              <p:spPr bwMode="auto">
                <a:xfrm>
                  <a:off x="10004425" y="-1030288"/>
                  <a:ext cx="673100" cy="482600"/>
                </a:xfrm>
                <a:custGeom>
                  <a:avLst/>
                  <a:gdLst>
                    <a:gd name="T0" fmla="*/ 11 w 178"/>
                    <a:gd name="T1" fmla="*/ 0 h 128"/>
                    <a:gd name="T2" fmla="*/ 11 w 178"/>
                    <a:gd name="T3" fmla="*/ 25 h 128"/>
                    <a:gd name="T4" fmla="*/ 4 w 178"/>
                    <a:gd name="T5" fmla="*/ 37 h 128"/>
                    <a:gd name="T6" fmla="*/ 22 w 178"/>
                    <a:gd name="T7" fmla="*/ 63 h 128"/>
                    <a:gd name="T8" fmla="*/ 91 w 178"/>
                    <a:gd name="T9" fmla="*/ 127 h 128"/>
                    <a:gd name="T10" fmla="*/ 159 w 178"/>
                    <a:gd name="T11" fmla="*/ 63 h 128"/>
                    <a:gd name="T12" fmla="*/ 178 w 178"/>
                    <a:gd name="T13" fmla="*/ 32 h 128"/>
                    <a:gd name="T14" fmla="*/ 168 w 178"/>
                    <a:gd name="T15" fmla="*/ 21 h 128"/>
                    <a:gd name="T16" fmla="*/ 172 w 178"/>
                    <a:gd name="T17" fmla="*/ 0 h 128"/>
                    <a:gd name="T18" fmla="*/ 91 w 178"/>
                    <a:gd name="T19" fmla="*/ 19 h 128"/>
                    <a:gd name="T20" fmla="*/ 11 w 178"/>
                    <a:gd name="T2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8" h="128">
                      <a:moveTo>
                        <a:pt x="11" y="0"/>
                      </a:move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11" y="25"/>
                        <a:pt x="0" y="21"/>
                        <a:pt x="4" y="37"/>
                      </a:cubicBezTo>
                      <a:cubicBezTo>
                        <a:pt x="8" y="53"/>
                        <a:pt x="22" y="63"/>
                        <a:pt x="22" y="63"/>
                      </a:cubicBezTo>
                      <a:cubicBezTo>
                        <a:pt x="22" y="63"/>
                        <a:pt x="23" y="125"/>
                        <a:pt x="91" y="127"/>
                      </a:cubicBezTo>
                      <a:cubicBezTo>
                        <a:pt x="159" y="128"/>
                        <a:pt x="159" y="63"/>
                        <a:pt x="159" y="63"/>
                      </a:cubicBezTo>
                      <a:cubicBezTo>
                        <a:pt x="159" y="63"/>
                        <a:pt x="178" y="60"/>
                        <a:pt x="178" y="32"/>
                      </a:cubicBezTo>
                      <a:cubicBezTo>
                        <a:pt x="178" y="4"/>
                        <a:pt x="168" y="21"/>
                        <a:pt x="168" y="21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72" y="0"/>
                        <a:pt x="139" y="19"/>
                        <a:pt x="91" y="19"/>
                      </a:cubicBezTo>
                      <a:cubicBezTo>
                        <a:pt x="43" y="19"/>
                        <a:pt x="11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22"/>
                <p:cNvSpPr>
                  <a:spLocks/>
                </p:cNvSpPr>
                <p:nvPr/>
              </p:nvSpPr>
              <p:spPr bwMode="auto">
                <a:xfrm>
                  <a:off x="10798175" y="-446088"/>
                  <a:ext cx="257175" cy="893763"/>
                </a:xfrm>
                <a:custGeom>
                  <a:avLst/>
                  <a:gdLst>
                    <a:gd name="T0" fmla="*/ 44 w 68"/>
                    <a:gd name="T1" fmla="*/ 0 h 237"/>
                    <a:gd name="T2" fmla="*/ 68 w 68"/>
                    <a:gd name="T3" fmla="*/ 60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89 h 237"/>
                    <a:gd name="T10" fmla="*/ 44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44" y="0"/>
                      </a:moveTo>
                      <a:cubicBezTo>
                        <a:pt x="44" y="0"/>
                        <a:pt x="68" y="1"/>
                        <a:pt x="68" y="60"/>
                      </a:cubicBezTo>
                      <a:cubicBezTo>
                        <a:pt x="68" y="118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89"/>
                        <a:pt x="0" y="89"/>
                        <a:pt x="0" y="89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23"/>
                <p:cNvSpPr>
                  <a:spLocks/>
                </p:cNvSpPr>
                <p:nvPr/>
              </p:nvSpPr>
              <p:spPr bwMode="auto">
                <a:xfrm>
                  <a:off x="9637713" y="-446088"/>
                  <a:ext cx="257175" cy="893763"/>
                </a:xfrm>
                <a:custGeom>
                  <a:avLst/>
                  <a:gdLst>
                    <a:gd name="T0" fmla="*/ 28 w 68"/>
                    <a:gd name="T1" fmla="*/ 0 h 237"/>
                    <a:gd name="T2" fmla="*/ 68 w 68"/>
                    <a:gd name="T3" fmla="*/ 92 h 237"/>
                    <a:gd name="T4" fmla="*/ 68 w 68"/>
                    <a:gd name="T5" fmla="*/ 237 h 237"/>
                    <a:gd name="T6" fmla="*/ 0 w 68"/>
                    <a:gd name="T7" fmla="*/ 237 h 237"/>
                    <a:gd name="T8" fmla="*/ 0 w 68"/>
                    <a:gd name="T9" fmla="*/ 66 h 237"/>
                    <a:gd name="T10" fmla="*/ 28 w 68"/>
                    <a:gd name="T11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" h="237">
                      <a:moveTo>
                        <a:pt x="28" y="0"/>
                      </a:moveTo>
                      <a:cubicBezTo>
                        <a:pt x="68" y="92"/>
                        <a:pt x="68" y="92"/>
                        <a:pt x="68" y="92"/>
                      </a:cubicBezTo>
                      <a:cubicBezTo>
                        <a:pt x="68" y="237"/>
                        <a:pt x="68" y="237"/>
                        <a:pt x="68" y="237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0" y="66"/>
                        <a:pt x="2" y="13"/>
                        <a:pt x="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24"/>
                <p:cNvSpPr>
                  <a:spLocks noEditPoints="1"/>
                </p:cNvSpPr>
                <p:nvPr/>
              </p:nvSpPr>
              <p:spPr bwMode="auto">
                <a:xfrm>
                  <a:off x="9894888" y="-1482726"/>
                  <a:ext cx="903287" cy="266700"/>
                </a:xfrm>
                <a:custGeom>
                  <a:avLst/>
                  <a:gdLst>
                    <a:gd name="T0" fmla="*/ 191 w 239"/>
                    <a:gd name="T1" fmla="*/ 15 h 71"/>
                    <a:gd name="T2" fmla="*/ 120 w 239"/>
                    <a:gd name="T3" fmla="*/ 0 h 71"/>
                    <a:gd name="T4" fmla="*/ 51 w 239"/>
                    <a:gd name="T5" fmla="*/ 17 h 71"/>
                    <a:gd name="T6" fmla="*/ 0 w 239"/>
                    <a:gd name="T7" fmla="*/ 52 h 71"/>
                    <a:gd name="T8" fmla="*/ 25 w 239"/>
                    <a:gd name="T9" fmla="*/ 71 h 71"/>
                    <a:gd name="T10" fmla="*/ 127 w 239"/>
                    <a:gd name="T11" fmla="*/ 64 h 71"/>
                    <a:gd name="T12" fmla="*/ 216 w 239"/>
                    <a:gd name="T13" fmla="*/ 71 h 71"/>
                    <a:gd name="T14" fmla="*/ 239 w 239"/>
                    <a:gd name="T15" fmla="*/ 52 h 71"/>
                    <a:gd name="T16" fmla="*/ 191 w 239"/>
                    <a:gd name="T17" fmla="*/ 15 h 71"/>
                    <a:gd name="T18" fmla="*/ 120 w 239"/>
                    <a:gd name="T19" fmla="*/ 55 h 71"/>
                    <a:gd name="T20" fmla="*/ 101 w 239"/>
                    <a:gd name="T21" fmla="*/ 35 h 71"/>
                    <a:gd name="T22" fmla="*/ 120 w 239"/>
                    <a:gd name="T23" fmla="*/ 16 h 71"/>
                    <a:gd name="T24" fmla="*/ 139 w 239"/>
                    <a:gd name="T25" fmla="*/ 35 h 71"/>
                    <a:gd name="T26" fmla="*/ 120 w 239"/>
                    <a:gd name="T27" fmla="*/ 5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9" h="71">
                      <a:moveTo>
                        <a:pt x="191" y="15"/>
                      </a:move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51" y="17"/>
                        <a:pt x="51" y="17"/>
                        <a:pt x="51" y="17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25" y="71"/>
                        <a:pt x="25" y="71"/>
                        <a:pt x="25" y="71"/>
                      </a:cubicBezTo>
                      <a:cubicBezTo>
                        <a:pt x="25" y="71"/>
                        <a:pt x="95" y="65"/>
                        <a:pt x="127" y="64"/>
                      </a:cubicBezTo>
                      <a:cubicBezTo>
                        <a:pt x="159" y="63"/>
                        <a:pt x="216" y="71"/>
                        <a:pt x="216" y="71"/>
                      </a:cubicBezTo>
                      <a:cubicBezTo>
                        <a:pt x="239" y="52"/>
                        <a:pt x="239" y="52"/>
                        <a:pt x="239" y="52"/>
                      </a:cubicBezTo>
                      <a:lnTo>
                        <a:pt x="191" y="15"/>
                      </a:lnTo>
                      <a:close/>
                      <a:moveTo>
                        <a:pt x="120" y="55"/>
                      </a:moveTo>
                      <a:cubicBezTo>
                        <a:pt x="109" y="55"/>
                        <a:pt x="101" y="46"/>
                        <a:pt x="101" y="35"/>
                      </a:cubicBezTo>
                      <a:cubicBezTo>
                        <a:pt x="101" y="25"/>
                        <a:pt x="109" y="16"/>
                        <a:pt x="120" y="16"/>
                      </a:cubicBezTo>
                      <a:cubicBezTo>
                        <a:pt x="131" y="16"/>
                        <a:pt x="139" y="25"/>
                        <a:pt x="139" y="35"/>
                      </a:cubicBezTo>
                      <a:cubicBezTo>
                        <a:pt x="139" y="46"/>
                        <a:pt x="131" y="55"/>
                        <a:pt x="120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25"/>
                <p:cNvSpPr>
                  <a:spLocks/>
                </p:cNvSpPr>
                <p:nvPr/>
              </p:nvSpPr>
              <p:spPr bwMode="auto">
                <a:xfrm>
                  <a:off x="10110788" y="-604838"/>
                  <a:ext cx="211137" cy="257175"/>
                </a:xfrm>
                <a:custGeom>
                  <a:avLst/>
                  <a:gdLst>
                    <a:gd name="T0" fmla="*/ 56 w 56"/>
                    <a:gd name="T1" fmla="*/ 23 h 68"/>
                    <a:gd name="T2" fmla="*/ 0 w 56"/>
                    <a:gd name="T3" fmla="*/ 0 h 68"/>
                    <a:gd name="T4" fmla="*/ 0 w 56"/>
                    <a:gd name="T5" fmla="*/ 1 h 68"/>
                    <a:gd name="T6" fmla="*/ 24 w 56"/>
                    <a:gd name="T7" fmla="*/ 68 h 68"/>
                    <a:gd name="T8" fmla="*/ 56 w 56"/>
                    <a:gd name="T9" fmla="*/ 2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68">
                      <a:moveTo>
                        <a:pt x="56" y="23"/>
                      </a:moveTo>
                      <a:cubicBezTo>
                        <a:pt x="28" y="19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4" y="68"/>
                        <a:pt x="24" y="68"/>
                        <a:pt x="24" y="68"/>
                      </a:cubicBezTo>
                      <a:lnTo>
                        <a:pt x="56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26"/>
                <p:cNvSpPr>
                  <a:spLocks noEditPoints="1"/>
                </p:cNvSpPr>
                <p:nvPr/>
              </p:nvSpPr>
              <p:spPr bwMode="auto">
                <a:xfrm>
                  <a:off x="9774238" y="-604838"/>
                  <a:ext cx="1149350" cy="1052513"/>
                </a:xfrm>
                <a:custGeom>
                  <a:avLst/>
                  <a:gdLst>
                    <a:gd name="T0" fmla="*/ 223 w 304"/>
                    <a:gd name="T1" fmla="*/ 0 h 279"/>
                    <a:gd name="T2" fmla="*/ 225 w 304"/>
                    <a:gd name="T3" fmla="*/ 1 h 279"/>
                    <a:gd name="T4" fmla="*/ 192 w 304"/>
                    <a:gd name="T5" fmla="*/ 77 h 279"/>
                    <a:gd name="T6" fmla="*/ 163 w 304"/>
                    <a:gd name="T7" fmla="*/ 25 h 279"/>
                    <a:gd name="T8" fmla="*/ 148 w 304"/>
                    <a:gd name="T9" fmla="*/ 25 h 279"/>
                    <a:gd name="T10" fmla="*/ 111 w 304"/>
                    <a:gd name="T11" fmla="*/ 77 h 279"/>
                    <a:gd name="T12" fmla="*/ 85 w 304"/>
                    <a:gd name="T13" fmla="*/ 2 h 279"/>
                    <a:gd name="T14" fmla="*/ 0 w 304"/>
                    <a:gd name="T15" fmla="*/ 35 h 279"/>
                    <a:gd name="T16" fmla="*/ 45 w 304"/>
                    <a:gd name="T17" fmla="*/ 132 h 279"/>
                    <a:gd name="T18" fmla="*/ 45 w 304"/>
                    <a:gd name="T19" fmla="*/ 279 h 279"/>
                    <a:gd name="T20" fmla="*/ 260 w 304"/>
                    <a:gd name="T21" fmla="*/ 279 h 279"/>
                    <a:gd name="T22" fmla="*/ 260 w 304"/>
                    <a:gd name="T23" fmla="*/ 131 h 279"/>
                    <a:gd name="T24" fmla="*/ 304 w 304"/>
                    <a:gd name="T25" fmla="*/ 34 h 279"/>
                    <a:gd name="T26" fmla="*/ 223 w 304"/>
                    <a:gd name="T27" fmla="*/ 0 h 279"/>
                    <a:gd name="T28" fmla="*/ 156 w 304"/>
                    <a:gd name="T29" fmla="*/ 254 h 279"/>
                    <a:gd name="T30" fmla="*/ 133 w 304"/>
                    <a:gd name="T31" fmla="*/ 224 h 279"/>
                    <a:gd name="T32" fmla="*/ 149 w 304"/>
                    <a:gd name="T33" fmla="*/ 42 h 279"/>
                    <a:gd name="T34" fmla="*/ 164 w 304"/>
                    <a:gd name="T35" fmla="*/ 42 h 279"/>
                    <a:gd name="T36" fmla="*/ 179 w 304"/>
                    <a:gd name="T37" fmla="*/ 220 h 279"/>
                    <a:gd name="T38" fmla="*/ 156 w 304"/>
                    <a:gd name="T39" fmla="*/ 254 h 279"/>
                    <a:gd name="T40" fmla="*/ 230 w 304"/>
                    <a:gd name="T41" fmla="*/ 134 h 279"/>
                    <a:gd name="T42" fmla="*/ 199 w 304"/>
                    <a:gd name="T43" fmla="*/ 103 h 279"/>
                    <a:gd name="T44" fmla="*/ 230 w 304"/>
                    <a:gd name="T45" fmla="*/ 72 h 279"/>
                    <a:gd name="T46" fmla="*/ 261 w 304"/>
                    <a:gd name="T47" fmla="*/ 103 h 279"/>
                    <a:gd name="T48" fmla="*/ 230 w 304"/>
                    <a:gd name="T49" fmla="*/ 134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04" h="279">
                      <a:moveTo>
                        <a:pt x="223" y="0"/>
                      </a:moveTo>
                      <a:cubicBezTo>
                        <a:pt x="225" y="1"/>
                        <a:pt x="225" y="1"/>
                        <a:pt x="225" y="1"/>
                      </a:cubicBezTo>
                      <a:cubicBezTo>
                        <a:pt x="192" y="77"/>
                        <a:pt x="192" y="77"/>
                        <a:pt x="192" y="77"/>
                      </a:cubicBezTo>
                      <a:cubicBezTo>
                        <a:pt x="163" y="25"/>
                        <a:pt x="163" y="25"/>
                        <a:pt x="163" y="25"/>
                      </a:cubicBezTo>
                      <a:cubicBezTo>
                        <a:pt x="148" y="25"/>
                        <a:pt x="148" y="25"/>
                        <a:pt x="148" y="25"/>
                      </a:cubicBezTo>
                      <a:cubicBezTo>
                        <a:pt x="111" y="77"/>
                        <a:pt x="111" y="77"/>
                        <a:pt x="111" y="77"/>
                      </a:cubicBezTo>
                      <a:cubicBezTo>
                        <a:pt x="85" y="2"/>
                        <a:pt x="85" y="2"/>
                        <a:pt x="85" y="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45" y="132"/>
                        <a:pt x="45" y="132"/>
                        <a:pt x="45" y="132"/>
                      </a:cubicBezTo>
                      <a:cubicBezTo>
                        <a:pt x="45" y="279"/>
                        <a:pt x="45" y="279"/>
                        <a:pt x="45" y="279"/>
                      </a:cubicBezTo>
                      <a:cubicBezTo>
                        <a:pt x="260" y="279"/>
                        <a:pt x="260" y="279"/>
                        <a:pt x="260" y="279"/>
                      </a:cubicBezTo>
                      <a:cubicBezTo>
                        <a:pt x="260" y="131"/>
                        <a:pt x="260" y="131"/>
                        <a:pt x="260" y="131"/>
                      </a:cubicBezTo>
                      <a:cubicBezTo>
                        <a:pt x="304" y="34"/>
                        <a:pt x="304" y="34"/>
                        <a:pt x="304" y="34"/>
                      </a:cubicBezTo>
                      <a:lnTo>
                        <a:pt x="223" y="0"/>
                      </a:lnTo>
                      <a:close/>
                      <a:moveTo>
                        <a:pt x="156" y="254"/>
                      </a:moveTo>
                      <a:cubicBezTo>
                        <a:pt x="133" y="224"/>
                        <a:pt x="133" y="224"/>
                        <a:pt x="133" y="224"/>
                      </a:cubicBezTo>
                      <a:cubicBezTo>
                        <a:pt x="149" y="42"/>
                        <a:pt x="149" y="42"/>
                        <a:pt x="149" y="42"/>
                      </a:cubicBezTo>
                      <a:cubicBezTo>
                        <a:pt x="164" y="42"/>
                        <a:pt x="164" y="42"/>
                        <a:pt x="164" y="42"/>
                      </a:cubicBezTo>
                      <a:cubicBezTo>
                        <a:pt x="179" y="220"/>
                        <a:pt x="179" y="220"/>
                        <a:pt x="179" y="220"/>
                      </a:cubicBezTo>
                      <a:lnTo>
                        <a:pt x="156" y="254"/>
                      </a:lnTo>
                      <a:close/>
                      <a:moveTo>
                        <a:pt x="230" y="134"/>
                      </a:moveTo>
                      <a:cubicBezTo>
                        <a:pt x="213" y="134"/>
                        <a:pt x="199" y="120"/>
                        <a:pt x="199" y="103"/>
                      </a:cubicBezTo>
                      <a:cubicBezTo>
                        <a:pt x="199" y="86"/>
                        <a:pt x="213" y="72"/>
                        <a:pt x="230" y="72"/>
                      </a:cubicBezTo>
                      <a:cubicBezTo>
                        <a:pt x="247" y="72"/>
                        <a:pt x="261" y="86"/>
                        <a:pt x="261" y="103"/>
                      </a:cubicBezTo>
                      <a:cubicBezTo>
                        <a:pt x="261" y="120"/>
                        <a:pt x="247" y="134"/>
                        <a:pt x="230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27"/>
                <p:cNvSpPr>
                  <a:spLocks/>
                </p:cNvSpPr>
                <p:nvPr/>
              </p:nvSpPr>
              <p:spPr bwMode="auto">
                <a:xfrm>
                  <a:off x="10401300" y="-596901"/>
                  <a:ext cx="204787" cy="249238"/>
                </a:xfrm>
                <a:custGeom>
                  <a:avLst/>
                  <a:gdLst>
                    <a:gd name="T0" fmla="*/ 54 w 54"/>
                    <a:gd name="T1" fmla="*/ 0 h 66"/>
                    <a:gd name="T2" fmla="*/ 0 w 54"/>
                    <a:gd name="T3" fmla="*/ 20 h 66"/>
                    <a:gd name="T4" fmla="*/ 26 w 54"/>
                    <a:gd name="T5" fmla="*/ 66 h 66"/>
                    <a:gd name="T6" fmla="*/ 54 w 54"/>
                    <a:gd name="T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66">
                      <a:moveTo>
                        <a:pt x="54" y="0"/>
                      </a:moveTo>
                      <a:cubicBezTo>
                        <a:pt x="46" y="4"/>
                        <a:pt x="22" y="16"/>
                        <a:pt x="0" y="2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28"/>
                <p:cNvSpPr>
                  <a:spLocks/>
                </p:cNvSpPr>
                <p:nvPr/>
              </p:nvSpPr>
              <p:spPr bwMode="auto">
                <a:xfrm>
                  <a:off x="10096500" y="-604838"/>
                  <a:ext cx="14287" cy="7938"/>
                </a:xfrm>
                <a:custGeom>
                  <a:avLst/>
                  <a:gdLst>
                    <a:gd name="T0" fmla="*/ 9 w 9"/>
                    <a:gd name="T1" fmla="*/ 0 h 5"/>
                    <a:gd name="T2" fmla="*/ 0 w 9"/>
                    <a:gd name="T3" fmla="*/ 3 h 5"/>
                    <a:gd name="T4" fmla="*/ 0 w 9"/>
                    <a:gd name="T5" fmla="*/ 5 h 5"/>
                    <a:gd name="T6" fmla="*/ 9 w 9"/>
                    <a:gd name="T7" fmla="*/ 3 h 5"/>
                    <a:gd name="T8" fmla="*/ 9 w 9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9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29"/>
                <p:cNvSpPr>
                  <a:spLocks/>
                </p:cNvSpPr>
                <p:nvPr/>
              </p:nvSpPr>
              <p:spPr bwMode="auto">
                <a:xfrm>
                  <a:off x="10606088" y="-604838"/>
                  <a:ext cx="11112" cy="7938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  <a:gd name="T6" fmla="*/ 1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30"/>
                <p:cNvSpPr>
                  <a:spLocks/>
                </p:cNvSpPr>
                <p:nvPr/>
              </p:nvSpPr>
              <p:spPr bwMode="auto">
                <a:xfrm>
                  <a:off x="10321925" y="-525463"/>
                  <a:ext cx="79375" cy="7938"/>
                </a:xfrm>
                <a:custGeom>
                  <a:avLst/>
                  <a:gdLst>
                    <a:gd name="T0" fmla="*/ 21 w 21"/>
                    <a:gd name="T1" fmla="*/ 1 h 2"/>
                    <a:gd name="T2" fmla="*/ 20 w 21"/>
                    <a:gd name="T3" fmla="*/ 0 h 2"/>
                    <a:gd name="T4" fmla="*/ 1 w 21"/>
                    <a:gd name="T5" fmla="*/ 0 h 2"/>
                    <a:gd name="T6" fmla="*/ 0 w 21"/>
                    <a:gd name="T7" fmla="*/ 2 h 2"/>
                    <a:gd name="T8" fmla="*/ 7 w 21"/>
                    <a:gd name="T9" fmla="*/ 2 h 2"/>
                    <a:gd name="T10" fmla="*/ 21 w 21"/>
                    <a:gd name="T11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">
                      <a:moveTo>
                        <a:pt x="21" y="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5" y="2"/>
                        <a:pt x="7" y="2"/>
                      </a:cubicBezTo>
                      <a:cubicBezTo>
                        <a:pt x="11" y="2"/>
                        <a:pt x="16" y="1"/>
                        <a:pt x="2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78" name="Content Placeholder 2"/>
          <p:cNvSpPr txBox="1">
            <a:spLocks/>
          </p:cNvSpPr>
          <p:nvPr/>
        </p:nvSpPr>
        <p:spPr>
          <a:xfrm>
            <a:off x="5512501" y="5723734"/>
            <a:ext cx="1737130" cy="979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/>
              <a:buNone/>
            </a:pPr>
            <a:r>
              <a:rPr lang="en-US" sz="2400" b="1" dirty="0"/>
              <a:t>1,380,000</a:t>
            </a:r>
            <a:r>
              <a:rPr lang="en-US" sz="2400" dirty="0"/>
              <a:t> </a:t>
            </a:r>
            <a:r>
              <a:rPr lang="en-US" sz="1600" dirty="0"/>
              <a:t>(all LEOs)</a:t>
            </a:r>
          </a:p>
        </p:txBody>
      </p:sp>
      <p:pic>
        <p:nvPicPr>
          <p:cNvPr id="151" name="HERO 911 SHIE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72" y="0"/>
            <a:ext cx="1140902" cy="16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/>
      <p:bldP spid="28" grpId="0"/>
      <p:bldP spid="9" grpId="0"/>
      <p:bldP spid="1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00200"/>
            <a:ext cx="5638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Wouldn’t </a:t>
            </a:r>
            <a:r>
              <a:rPr lang="en-US" dirty="0"/>
              <a:t>it be infinitely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better </a:t>
            </a:r>
            <a:r>
              <a:rPr lang="en-US" dirty="0"/>
              <a:t>to have the first </a:t>
            </a:r>
            <a:r>
              <a:rPr lang="en-US" dirty="0" smtClean="0"/>
              <a:t>1-2</a:t>
            </a:r>
            <a:br>
              <a:rPr lang="en-US" dirty="0" smtClean="0"/>
            </a:br>
            <a:r>
              <a:rPr lang="en-US" dirty="0" smtClean="0"/>
              <a:t>LEOs </a:t>
            </a:r>
            <a:r>
              <a:rPr lang="en-US" dirty="0"/>
              <a:t>on scene ASAP </a:t>
            </a:r>
            <a:r>
              <a:rPr lang="en-US" dirty="0" smtClean="0"/>
              <a:t>rather</a:t>
            </a:r>
            <a:br>
              <a:rPr lang="en-US" dirty="0" smtClean="0"/>
            </a:br>
            <a:r>
              <a:rPr lang="en-US" dirty="0" smtClean="0"/>
              <a:t>than </a:t>
            </a:r>
            <a:r>
              <a:rPr lang="en-US" dirty="0"/>
              <a:t>the masses when it is all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</a:t>
            </a:r>
            <a:r>
              <a:rPr lang="en-US" dirty="0"/>
              <a:t>…..when all </a:t>
            </a:r>
            <a:r>
              <a:rPr lang="en-US"/>
              <a:t>the </a:t>
            </a:r>
            <a:r>
              <a:rPr lang="en-US" smtClean="0"/>
              <a:t>murders</a:t>
            </a:r>
            <a:br>
              <a:rPr lang="en-US" smtClean="0"/>
            </a:br>
            <a:r>
              <a:rPr lang="en-US" smtClean="0"/>
              <a:t>have </a:t>
            </a:r>
            <a:r>
              <a:rPr lang="en-US" dirty="0"/>
              <a:t>taken place?  </a:t>
            </a:r>
          </a:p>
        </p:txBody>
      </p:sp>
      <p:pic>
        <p:nvPicPr>
          <p:cNvPr id="4" name="HERO 911 SHIE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9" y="1564585"/>
            <a:ext cx="1960849" cy="276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86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BBBFF"/>
                </a:solidFill>
              </a:rPr>
              <a:t>Rapid Adoption of Hero911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>
                <a:solidFill>
                  <a:schemeClr val="bg1"/>
                </a:solidFill>
              </a:rPr>
              <a:t>Network of Law Enforcement Officers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07256" y="2304788"/>
            <a:ext cx="7295100" cy="2870113"/>
          </a:xfrm>
          <a:prstGeom prst="rect">
            <a:avLst/>
          </a:prstGeom>
          <a:solidFill>
            <a:schemeClr val="bg1">
              <a:lumMod val="50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04864" y="2400207"/>
            <a:ext cx="5079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b="1" dirty="0">
                <a:solidFill>
                  <a:srgbClr val="6BBBFF"/>
                </a:solidFill>
              </a:rPr>
              <a:t>Hero911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app launched November 2013.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04864" y="2938325"/>
            <a:ext cx="5740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</a:rPr>
              <a:t>With over 1 million apps in the Apple App Store, </a:t>
            </a:r>
            <a:r>
              <a:rPr lang="en-US" sz="2000" b="1" dirty="0">
                <a:solidFill>
                  <a:srgbClr val="6BBBFF"/>
                </a:solidFill>
              </a:rPr>
              <a:t>Hero911</a:t>
            </a:r>
            <a:r>
              <a:rPr lang="en-US" sz="2000" dirty="0">
                <a:solidFill>
                  <a:prstClr val="white"/>
                </a:solidFill>
              </a:rPr>
              <a:t> is the </a:t>
            </a:r>
            <a:r>
              <a:rPr lang="en-US" sz="2000" b="1" dirty="0">
                <a:solidFill>
                  <a:srgbClr val="6BBBFF"/>
                </a:solidFill>
              </a:rPr>
              <a:t>ONLY APPLE APPROVED </a:t>
            </a:r>
            <a:r>
              <a:rPr lang="en-US" sz="2000" dirty="0">
                <a:solidFill>
                  <a:prstClr val="white"/>
                </a:solidFill>
              </a:rPr>
              <a:t>app that creates a volunteer network of credentialed law enforcement officers.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04864" y="4358690"/>
            <a:ext cx="5474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schemeClr val="bg1"/>
                </a:solidFill>
              </a:rPr>
              <a:t>All other similar app applications have been denied by Apple. </a:t>
            </a:r>
          </a:p>
        </p:txBody>
      </p:sp>
      <p:pic>
        <p:nvPicPr>
          <p:cNvPr id="6" name="HERO 911 SHIE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6" y="1942144"/>
            <a:ext cx="2488317" cy="35129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6333" y="5858932"/>
            <a:ext cx="6406290" cy="626535"/>
          </a:xfrm>
          <a:prstGeom prst="rect">
            <a:avLst/>
          </a:prstGeom>
          <a:solidFill>
            <a:schemeClr val="bg1">
              <a:lumMod val="50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All information is </a:t>
            </a:r>
            <a:r>
              <a:rPr lang="en-US" b="1" dirty="0">
                <a:solidFill>
                  <a:srgbClr val="6BBBFF"/>
                </a:solidFill>
              </a:rPr>
              <a:t>encrypted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b="1" dirty="0">
                <a:solidFill>
                  <a:srgbClr val="6BBBFF"/>
                </a:solidFill>
              </a:rPr>
              <a:t>highly secure</a:t>
            </a:r>
            <a:r>
              <a:rPr lang="en-US" dirty="0">
                <a:solidFill>
                  <a:srgbClr val="6BBBFF"/>
                </a:solidFill>
              </a:rPr>
              <a:t>.</a:t>
            </a:r>
          </a:p>
          <a:p>
            <a:pPr algn="ctr" defTabSz="457200"/>
            <a:r>
              <a:rPr lang="en-US" dirty="0">
                <a:solidFill>
                  <a:prstClr val="white"/>
                </a:solidFill>
              </a:rPr>
              <a:t>  Does </a:t>
            </a:r>
            <a:r>
              <a:rPr lang="en-US" b="1" dirty="0">
                <a:solidFill>
                  <a:srgbClr val="6BBBFF"/>
                </a:solidFill>
              </a:rPr>
              <a:t>NOT</a:t>
            </a:r>
            <a:r>
              <a:rPr lang="en-US" dirty="0">
                <a:solidFill>
                  <a:prstClr val="white"/>
                </a:solidFill>
              </a:rPr>
              <a:t> track or store location information.</a:t>
            </a:r>
          </a:p>
        </p:txBody>
      </p:sp>
    </p:spTree>
    <p:extLst>
      <p:ext uri="{BB962C8B-B14F-4D97-AF65-F5344CB8AC3E}">
        <p14:creationId xmlns:p14="http://schemas.microsoft.com/office/powerpoint/2010/main" val="28303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1" grpId="0"/>
      <p:bldP spid="22" grpId="0"/>
      <p:bldP spid="25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931" y="1798655"/>
            <a:ext cx="8746139" cy="3518412"/>
          </a:xfrm>
          <a:prstGeom prst="rect">
            <a:avLst/>
          </a:prstGeom>
          <a:solidFill>
            <a:schemeClr val="bg1">
              <a:lumMod val="50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BBBFF"/>
                </a:solidFill>
              </a:rPr>
              <a:t>Rapid Adoption of Hero911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>
                <a:solidFill>
                  <a:schemeClr val="bg1"/>
                </a:solidFill>
              </a:rPr>
              <a:t>Network of Law Enforcement Officers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376" y="1808912"/>
            <a:ext cx="4584192" cy="363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BBBFF"/>
                </a:solidFill>
              </a:rPr>
              <a:t>Agents from over 25 Federal agencies:</a:t>
            </a:r>
            <a:r>
              <a:rPr lang="en-US" sz="1600" b="1" dirty="0">
                <a:solidFill>
                  <a:srgbClr val="2398E6"/>
                </a:solidFill>
              </a:rPr>
              <a:t/>
            </a:r>
            <a:br>
              <a:rPr lang="en-US" sz="1600" b="1" dirty="0">
                <a:solidFill>
                  <a:srgbClr val="2398E6"/>
                </a:solidFill>
              </a:rPr>
            </a:br>
            <a:endParaRPr lang="en-US" sz="1600" b="1" dirty="0">
              <a:solidFill>
                <a:srgbClr val="2398E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FBI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 Secret Service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 Marshal Service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 Customs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 Border Patrol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 National Park Police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Homeland Security Investigations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And many others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9808" y="1808912"/>
            <a:ext cx="458419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BBBFF"/>
                </a:solidFill>
              </a:rPr>
              <a:t>Officers in all 50 states and growing fast:</a:t>
            </a:r>
            <a:br>
              <a:rPr lang="en-US" sz="1600" b="1" dirty="0">
                <a:solidFill>
                  <a:srgbClr val="6BBBFF"/>
                </a:solidFill>
              </a:rPr>
            </a:br>
            <a:endParaRPr lang="en-US" sz="1600" b="1" dirty="0">
              <a:solidFill>
                <a:srgbClr val="6BBB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State Troopers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Sheriff Deputies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City Police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Detectives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Campus Police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School Resource Officers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Other Specialized Police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8532" y="4418346"/>
            <a:ext cx="349910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>
                <a:solidFill>
                  <a:srgbClr val="6BBBFF"/>
                </a:solidFill>
              </a:rPr>
              <a:t>To date there are well over 28,000 LEOs maintaining the Hero911 app.</a:t>
            </a:r>
          </a:p>
        </p:txBody>
      </p:sp>
      <p:pic>
        <p:nvPicPr>
          <p:cNvPr id="9" name="HERO 911 SHIE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813" y="2067637"/>
            <a:ext cx="1624558" cy="22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6BBBFF"/>
                </a:solidFill>
              </a:rPr>
              <a:t>The War We Are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43" y="1291281"/>
            <a:ext cx="8229600" cy="4525963"/>
          </a:xfrm>
        </p:spPr>
        <p:txBody>
          <a:bodyPr/>
          <a:lstStyle/>
          <a:p>
            <a:r>
              <a:rPr lang="en-US" dirty="0"/>
              <a:t>We continue to live in the world of “Denial.”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i="1" dirty="0"/>
              <a:t>Save Now-Pay Later Scheme</a:t>
            </a:r>
          </a:p>
          <a:p>
            <a:pPr lvl="3"/>
            <a:r>
              <a:rPr lang="en-US" i="1" dirty="0"/>
              <a:t>We are about to see a </a:t>
            </a:r>
            <a:r>
              <a:rPr lang="en-US" i="1" dirty="0" err="1"/>
              <a:t>Beslan</a:t>
            </a:r>
            <a:r>
              <a:rPr lang="en-US" i="1"/>
              <a:t> massacre in </a:t>
            </a:r>
            <a:r>
              <a:rPr lang="en-US" i="1" dirty="0"/>
              <a:t>America!</a:t>
            </a:r>
          </a:p>
          <a:p>
            <a:pPr lvl="3"/>
            <a:r>
              <a:rPr lang="en-US" i="1" dirty="0"/>
              <a:t>What about Mumbai style attacks?...they’re coming!!!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i="1" dirty="0"/>
              <a:t>How?...These terrorists are patient.  They systematically &amp; methodically plan their attack and if we as a country are NOT trained and prepared we will fall victim to their plot and become another gruesome statistic in the record book.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i="1" dirty="0"/>
              <a:t>We MUST train, prepare and deter.</a:t>
            </a:r>
          </a:p>
          <a:p>
            <a:pPr lvl="1"/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7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0" y="1762490"/>
            <a:ext cx="8439664" cy="468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920" y="284496"/>
            <a:ext cx="8439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Ask your Law Enforcement  to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download the FREE APP today</a:t>
            </a:r>
          </a:p>
        </p:txBody>
      </p:sp>
    </p:spTree>
    <p:extLst>
      <p:ext uri="{BB962C8B-B14F-4D97-AF65-F5344CB8AC3E}">
        <p14:creationId xmlns:p14="http://schemas.microsoft.com/office/powerpoint/2010/main" val="1605898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iPHONE"/>
          <p:cNvGrpSpPr/>
          <p:nvPr/>
        </p:nvGrpSpPr>
        <p:grpSpPr>
          <a:xfrm>
            <a:off x="50802" y="583236"/>
            <a:ext cx="3088997" cy="5834498"/>
            <a:chOff x="-4314343" y="214139"/>
            <a:chExt cx="3118104" cy="5889475"/>
          </a:xfrm>
        </p:grpSpPr>
        <p:pic>
          <p:nvPicPr>
            <p:cNvPr id="77" name="Scre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92052" y="1083284"/>
              <a:ext cx="2345206" cy="4175055"/>
            </a:xfrm>
            <a:prstGeom prst="rect">
              <a:avLst/>
            </a:prstGeom>
          </p:spPr>
        </p:pic>
        <p:pic>
          <p:nvPicPr>
            <p:cNvPr id="78" name="Hardwar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4343" y="214139"/>
              <a:ext cx="3118104" cy="5889475"/>
            </a:xfrm>
            <a:prstGeom prst="rect">
              <a:avLst/>
            </a:prstGeom>
          </p:spPr>
        </p:pic>
      </p:grpSp>
      <p:sp>
        <p:nvSpPr>
          <p:cNvPr id="5" name="TITLE"/>
          <p:cNvSpPr>
            <a:spLocks noGrp="1"/>
          </p:cNvSpPr>
          <p:nvPr>
            <p:ph idx="1"/>
          </p:nvPr>
        </p:nvSpPr>
        <p:spPr>
          <a:xfrm>
            <a:off x="3340898" y="685801"/>
            <a:ext cx="5413900" cy="121064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6BBBFF"/>
                </a:solidFill>
              </a:rPr>
              <a:t>A </a:t>
            </a:r>
            <a:r>
              <a:rPr lang="en-US" sz="2400" b="1" dirty="0">
                <a:solidFill>
                  <a:srgbClr val="6BBBFF"/>
                </a:solidFill>
              </a:rPr>
              <a:t>Smartphone Application </a:t>
            </a:r>
            <a:r>
              <a:rPr lang="en-US" sz="2400" dirty="0">
                <a:solidFill>
                  <a:srgbClr val="6BBBFF"/>
                </a:solidFill>
              </a:rPr>
              <a:t>that puts a panic button in the hand of every staff member.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</p:txBody>
      </p:sp>
      <p:grpSp>
        <p:nvGrpSpPr>
          <p:cNvPr id="17" name="ICON - SPEED DIALS 911"/>
          <p:cNvGrpSpPr/>
          <p:nvPr/>
        </p:nvGrpSpPr>
        <p:grpSpPr>
          <a:xfrm>
            <a:off x="3340898" y="2177955"/>
            <a:ext cx="2646002" cy="1277867"/>
            <a:chOff x="3340898" y="2177955"/>
            <a:chExt cx="2646002" cy="1277867"/>
          </a:xfrm>
        </p:grpSpPr>
        <p:sp>
          <p:nvSpPr>
            <p:cNvPr id="10" name="Rectangle 9"/>
            <p:cNvSpPr/>
            <p:nvPr/>
          </p:nvSpPr>
          <p:spPr>
            <a:xfrm>
              <a:off x="3340898" y="3117268"/>
              <a:ext cx="26460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457200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Speed dials 911.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64667" y="2177955"/>
              <a:ext cx="14263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6000" b="1" dirty="0">
                  <a:solidFill>
                    <a:srgbClr val="6BBB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911</a:t>
              </a:r>
              <a:endParaRPr lang="en-US" sz="7200" b="1" i="1" dirty="0">
                <a:solidFill>
                  <a:srgbClr val="6BBB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ICON - INSTANTLY ALERTS OTHER STAFF"/>
          <p:cNvGrpSpPr/>
          <p:nvPr/>
        </p:nvGrpSpPr>
        <p:grpSpPr>
          <a:xfrm>
            <a:off x="6067056" y="2403091"/>
            <a:ext cx="2448963" cy="1283584"/>
            <a:chOff x="6067056" y="2403091"/>
            <a:chExt cx="2448963" cy="1283584"/>
          </a:xfrm>
        </p:grpSpPr>
        <p:sp>
          <p:nvSpPr>
            <p:cNvPr id="11" name="Rectangle 10"/>
            <p:cNvSpPr/>
            <p:nvPr/>
          </p:nvSpPr>
          <p:spPr>
            <a:xfrm>
              <a:off x="6067056" y="3101900"/>
              <a:ext cx="24489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457200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Instantly alerts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other staff.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867012" y="2403091"/>
              <a:ext cx="849051" cy="519945"/>
              <a:chOff x="-1727200" y="-1331912"/>
              <a:chExt cx="1871663" cy="1146175"/>
            </a:xfrm>
            <a:solidFill>
              <a:schemeClr val="accent2"/>
            </a:solidFill>
          </p:grpSpPr>
          <p:sp>
            <p:nvSpPr>
              <p:cNvPr id="44" name="Freeform 5"/>
              <p:cNvSpPr>
                <a:spLocks/>
              </p:cNvSpPr>
              <p:nvPr/>
            </p:nvSpPr>
            <p:spPr bwMode="auto">
              <a:xfrm>
                <a:off x="-1238250" y="-1331912"/>
                <a:ext cx="896938" cy="822325"/>
              </a:xfrm>
              <a:custGeom>
                <a:avLst/>
                <a:gdLst>
                  <a:gd name="T0" fmla="*/ 154 w 239"/>
                  <a:gd name="T1" fmla="*/ 6 h 219"/>
                  <a:gd name="T2" fmla="*/ 120 w 239"/>
                  <a:gd name="T3" fmla="*/ 0 h 219"/>
                  <a:gd name="T4" fmla="*/ 86 w 239"/>
                  <a:gd name="T5" fmla="*/ 6 h 219"/>
                  <a:gd name="T6" fmla="*/ 118 w 239"/>
                  <a:gd name="T7" fmla="*/ 219 h 219"/>
                  <a:gd name="T8" fmla="*/ 120 w 239"/>
                  <a:gd name="T9" fmla="*/ 219 h 219"/>
                  <a:gd name="T10" fmla="*/ 122 w 239"/>
                  <a:gd name="T11" fmla="*/ 219 h 219"/>
                  <a:gd name="T12" fmla="*/ 154 w 239"/>
                  <a:gd name="T13" fmla="*/ 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9" h="219">
                    <a:moveTo>
                      <a:pt x="154" y="6"/>
                    </a:moveTo>
                    <a:cubicBezTo>
                      <a:pt x="142" y="2"/>
                      <a:pt x="131" y="0"/>
                      <a:pt x="120" y="0"/>
                    </a:cubicBezTo>
                    <a:cubicBezTo>
                      <a:pt x="109" y="0"/>
                      <a:pt x="97" y="2"/>
                      <a:pt x="86" y="6"/>
                    </a:cubicBezTo>
                    <a:cubicBezTo>
                      <a:pt x="0" y="39"/>
                      <a:pt x="50" y="216"/>
                      <a:pt x="118" y="219"/>
                    </a:cubicBezTo>
                    <a:cubicBezTo>
                      <a:pt x="118" y="219"/>
                      <a:pt x="119" y="219"/>
                      <a:pt x="120" y="219"/>
                    </a:cubicBezTo>
                    <a:cubicBezTo>
                      <a:pt x="120" y="219"/>
                      <a:pt x="121" y="219"/>
                      <a:pt x="122" y="219"/>
                    </a:cubicBezTo>
                    <a:cubicBezTo>
                      <a:pt x="189" y="216"/>
                      <a:pt x="239" y="39"/>
                      <a:pt x="154" y="6"/>
                    </a:cubicBezTo>
                    <a:close/>
                  </a:path>
                </a:pathLst>
              </a:custGeom>
              <a:solidFill>
                <a:srgbClr val="6B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6"/>
              <p:cNvSpPr>
                <a:spLocks/>
              </p:cNvSpPr>
              <p:nvPr/>
            </p:nvSpPr>
            <p:spPr bwMode="auto">
              <a:xfrm>
                <a:off x="-1392238" y="-576262"/>
                <a:ext cx="1204913" cy="390525"/>
              </a:xfrm>
              <a:custGeom>
                <a:avLst/>
                <a:gdLst>
                  <a:gd name="T0" fmla="*/ 225 w 321"/>
                  <a:gd name="T1" fmla="*/ 3 h 104"/>
                  <a:gd name="T2" fmla="*/ 161 w 321"/>
                  <a:gd name="T3" fmla="*/ 35 h 104"/>
                  <a:gd name="T4" fmla="*/ 95 w 321"/>
                  <a:gd name="T5" fmla="*/ 0 h 104"/>
                  <a:gd name="T6" fmla="*/ 0 w 321"/>
                  <a:gd name="T7" fmla="*/ 104 h 104"/>
                  <a:gd name="T8" fmla="*/ 321 w 321"/>
                  <a:gd name="T9" fmla="*/ 104 h 104"/>
                  <a:gd name="T10" fmla="*/ 225 w 321"/>
                  <a:gd name="T11" fmla="*/ 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1" h="104">
                    <a:moveTo>
                      <a:pt x="225" y="3"/>
                    </a:moveTo>
                    <a:cubicBezTo>
                      <a:pt x="211" y="22"/>
                      <a:pt x="187" y="35"/>
                      <a:pt x="161" y="35"/>
                    </a:cubicBezTo>
                    <a:cubicBezTo>
                      <a:pt x="133" y="35"/>
                      <a:pt x="108" y="21"/>
                      <a:pt x="95" y="0"/>
                    </a:cubicBezTo>
                    <a:cubicBezTo>
                      <a:pt x="57" y="4"/>
                      <a:pt x="14" y="57"/>
                      <a:pt x="0" y="104"/>
                    </a:cubicBezTo>
                    <a:cubicBezTo>
                      <a:pt x="107" y="104"/>
                      <a:pt x="214" y="104"/>
                      <a:pt x="321" y="104"/>
                    </a:cubicBezTo>
                    <a:cubicBezTo>
                      <a:pt x="308" y="52"/>
                      <a:pt x="271" y="23"/>
                      <a:pt x="225" y="3"/>
                    </a:cubicBezTo>
                    <a:close/>
                  </a:path>
                </a:pathLst>
              </a:custGeom>
              <a:solidFill>
                <a:srgbClr val="6B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7"/>
              <p:cNvSpPr>
                <a:spLocks/>
              </p:cNvSpPr>
              <p:nvPr/>
            </p:nvSpPr>
            <p:spPr bwMode="auto">
              <a:xfrm>
                <a:off x="-1614488" y="-1254125"/>
                <a:ext cx="473075" cy="598488"/>
              </a:xfrm>
              <a:custGeom>
                <a:avLst/>
                <a:gdLst>
                  <a:gd name="T0" fmla="*/ 85 w 126"/>
                  <a:gd name="T1" fmla="*/ 159 h 159"/>
                  <a:gd name="T2" fmla="*/ 87 w 126"/>
                  <a:gd name="T3" fmla="*/ 159 h 159"/>
                  <a:gd name="T4" fmla="*/ 88 w 126"/>
                  <a:gd name="T5" fmla="*/ 159 h 159"/>
                  <a:gd name="T6" fmla="*/ 126 w 126"/>
                  <a:gd name="T7" fmla="*/ 129 h 159"/>
                  <a:gd name="T8" fmla="*/ 119 w 126"/>
                  <a:gd name="T9" fmla="*/ 98 h 159"/>
                  <a:gd name="T10" fmla="*/ 126 w 126"/>
                  <a:gd name="T11" fmla="*/ 14 h 159"/>
                  <a:gd name="T12" fmla="*/ 111 w 126"/>
                  <a:gd name="T13" fmla="*/ 5 h 159"/>
                  <a:gd name="T14" fmla="*/ 87 w 126"/>
                  <a:gd name="T15" fmla="*/ 0 h 159"/>
                  <a:gd name="T16" fmla="*/ 62 w 126"/>
                  <a:gd name="T17" fmla="*/ 5 h 159"/>
                  <a:gd name="T18" fmla="*/ 85 w 126"/>
                  <a:gd name="T19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6" h="159">
                    <a:moveTo>
                      <a:pt x="85" y="159"/>
                    </a:moveTo>
                    <a:cubicBezTo>
                      <a:pt x="86" y="159"/>
                      <a:pt x="86" y="159"/>
                      <a:pt x="87" y="159"/>
                    </a:cubicBezTo>
                    <a:cubicBezTo>
                      <a:pt x="87" y="159"/>
                      <a:pt x="88" y="159"/>
                      <a:pt x="88" y="159"/>
                    </a:cubicBezTo>
                    <a:cubicBezTo>
                      <a:pt x="103" y="158"/>
                      <a:pt x="116" y="146"/>
                      <a:pt x="126" y="129"/>
                    </a:cubicBezTo>
                    <a:cubicBezTo>
                      <a:pt x="123" y="119"/>
                      <a:pt x="121" y="109"/>
                      <a:pt x="119" y="98"/>
                    </a:cubicBezTo>
                    <a:cubicBezTo>
                      <a:pt x="114" y="66"/>
                      <a:pt x="116" y="37"/>
                      <a:pt x="126" y="14"/>
                    </a:cubicBezTo>
                    <a:cubicBezTo>
                      <a:pt x="122" y="10"/>
                      <a:pt x="117" y="7"/>
                      <a:pt x="111" y="5"/>
                    </a:cubicBezTo>
                    <a:cubicBezTo>
                      <a:pt x="103" y="2"/>
                      <a:pt x="95" y="0"/>
                      <a:pt x="87" y="0"/>
                    </a:cubicBezTo>
                    <a:cubicBezTo>
                      <a:pt x="78" y="0"/>
                      <a:pt x="70" y="2"/>
                      <a:pt x="62" y="5"/>
                    </a:cubicBezTo>
                    <a:cubicBezTo>
                      <a:pt x="0" y="28"/>
                      <a:pt x="36" y="157"/>
                      <a:pt x="85" y="159"/>
                    </a:cubicBezTo>
                    <a:close/>
                  </a:path>
                </a:pathLst>
              </a:custGeom>
              <a:solidFill>
                <a:srgbClr val="6B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8"/>
              <p:cNvSpPr>
                <a:spLocks/>
              </p:cNvSpPr>
              <p:nvPr/>
            </p:nvSpPr>
            <p:spPr bwMode="auto">
              <a:xfrm>
                <a:off x="-438150" y="-1254125"/>
                <a:ext cx="473075" cy="598488"/>
              </a:xfrm>
              <a:custGeom>
                <a:avLst/>
                <a:gdLst>
                  <a:gd name="T0" fmla="*/ 8 w 126"/>
                  <a:gd name="T1" fmla="*/ 99 h 159"/>
                  <a:gd name="T2" fmla="*/ 0 w 126"/>
                  <a:gd name="T3" fmla="*/ 130 h 159"/>
                  <a:gd name="T4" fmla="*/ 37 w 126"/>
                  <a:gd name="T5" fmla="*/ 159 h 159"/>
                  <a:gd name="T6" fmla="*/ 39 w 126"/>
                  <a:gd name="T7" fmla="*/ 159 h 159"/>
                  <a:gd name="T8" fmla="*/ 41 w 126"/>
                  <a:gd name="T9" fmla="*/ 159 h 159"/>
                  <a:gd name="T10" fmla="*/ 64 w 126"/>
                  <a:gd name="T11" fmla="*/ 5 h 159"/>
                  <a:gd name="T12" fmla="*/ 39 w 126"/>
                  <a:gd name="T13" fmla="*/ 0 h 159"/>
                  <a:gd name="T14" fmla="*/ 15 w 126"/>
                  <a:gd name="T15" fmla="*/ 5 h 159"/>
                  <a:gd name="T16" fmla="*/ 0 w 126"/>
                  <a:gd name="T17" fmla="*/ 13 h 159"/>
                  <a:gd name="T18" fmla="*/ 8 w 126"/>
                  <a:gd name="T19" fmla="*/ 9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6" h="159">
                    <a:moveTo>
                      <a:pt x="8" y="99"/>
                    </a:moveTo>
                    <a:cubicBezTo>
                      <a:pt x="6" y="110"/>
                      <a:pt x="3" y="120"/>
                      <a:pt x="0" y="130"/>
                    </a:cubicBezTo>
                    <a:cubicBezTo>
                      <a:pt x="10" y="147"/>
                      <a:pt x="23" y="158"/>
                      <a:pt x="37" y="159"/>
                    </a:cubicBezTo>
                    <a:cubicBezTo>
                      <a:pt x="38" y="159"/>
                      <a:pt x="39" y="159"/>
                      <a:pt x="39" y="159"/>
                    </a:cubicBezTo>
                    <a:cubicBezTo>
                      <a:pt x="40" y="159"/>
                      <a:pt x="40" y="159"/>
                      <a:pt x="41" y="159"/>
                    </a:cubicBezTo>
                    <a:cubicBezTo>
                      <a:pt x="89" y="157"/>
                      <a:pt x="126" y="28"/>
                      <a:pt x="64" y="5"/>
                    </a:cubicBezTo>
                    <a:cubicBezTo>
                      <a:pt x="55" y="2"/>
                      <a:pt x="47" y="0"/>
                      <a:pt x="39" y="0"/>
                    </a:cubicBezTo>
                    <a:cubicBezTo>
                      <a:pt x="31" y="0"/>
                      <a:pt x="23" y="2"/>
                      <a:pt x="15" y="5"/>
                    </a:cubicBezTo>
                    <a:cubicBezTo>
                      <a:pt x="9" y="7"/>
                      <a:pt x="4" y="10"/>
                      <a:pt x="0" y="13"/>
                    </a:cubicBezTo>
                    <a:cubicBezTo>
                      <a:pt x="10" y="37"/>
                      <a:pt x="13" y="66"/>
                      <a:pt x="8" y="99"/>
                    </a:cubicBezTo>
                    <a:close/>
                  </a:path>
                </a:pathLst>
              </a:custGeom>
              <a:solidFill>
                <a:srgbClr val="6B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9"/>
              <p:cNvSpPr>
                <a:spLocks/>
              </p:cNvSpPr>
              <p:nvPr/>
            </p:nvSpPr>
            <p:spPr bwMode="auto">
              <a:xfrm>
                <a:off x="-1727200" y="-704850"/>
                <a:ext cx="657225" cy="282575"/>
              </a:xfrm>
              <a:custGeom>
                <a:avLst/>
                <a:gdLst>
                  <a:gd name="T0" fmla="*/ 175 w 175"/>
                  <a:gd name="T1" fmla="*/ 24 h 75"/>
                  <a:gd name="T2" fmla="*/ 164 w 175"/>
                  <a:gd name="T3" fmla="*/ 2 h 75"/>
                  <a:gd name="T4" fmla="*/ 163 w 175"/>
                  <a:gd name="T5" fmla="*/ 2 h 75"/>
                  <a:gd name="T6" fmla="*/ 117 w 175"/>
                  <a:gd name="T7" fmla="*/ 25 h 75"/>
                  <a:gd name="T8" fmla="*/ 69 w 175"/>
                  <a:gd name="T9" fmla="*/ 0 h 75"/>
                  <a:gd name="T10" fmla="*/ 0 w 175"/>
                  <a:gd name="T11" fmla="*/ 75 h 75"/>
                  <a:gd name="T12" fmla="*/ 109 w 175"/>
                  <a:gd name="T13" fmla="*/ 75 h 75"/>
                  <a:gd name="T14" fmla="*/ 175 w 175"/>
                  <a:gd name="T15" fmla="*/ 2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75">
                    <a:moveTo>
                      <a:pt x="175" y="24"/>
                    </a:moveTo>
                    <a:cubicBezTo>
                      <a:pt x="171" y="17"/>
                      <a:pt x="167" y="10"/>
                      <a:pt x="164" y="2"/>
                    </a:cubicBezTo>
                    <a:cubicBezTo>
                      <a:pt x="164" y="2"/>
                      <a:pt x="163" y="2"/>
                      <a:pt x="163" y="2"/>
                    </a:cubicBezTo>
                    <a:cubicBezTo>
                      <a:pt x="153" y="16"/>
                      <a:pt x="136" y="25"/>
                      <a:pt x="117" y="25"/>
                    </a:cubicBezTo>
                    <a:cubicBezTo>
                      <a:pt x="96" y="25"/>
                      <a:pt x="79" y="15"/>
                      <a:pt x="69" y="0"/>
                    </a:cubicBezTo>
                    <a:cubicBezTo>
                      <a:pt x="41" y="3"/>
                      <a:pt x="11" y="41"/>
                      <a:pt x="0" y="75"/>
                    </a:cubicBezTo>
                    <a:cubicBezTo>
                      <a:pt x="37" y="75"/>
                      <a:pt x="73" y="75"/>
                      <a:pt x="109" y="75"/>
                    </a:cubicBezTo>
                    <a:cubicBezTo>
                      <a:pt x="128" y="50"/>
                      <a:pt x="151" y="30"/>
                      <a:pt x="175" y="24"/>
                    </a:cubicBezTo>
                    <a:close/>
                  </a:path>
                </a:pathLst>
              </a:custGeom>
              <a:solidFill>
                <a:srgbClr val="6B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10"/>
              <p:cNvSpPr>
                <a:spLocks/>
              </p:cNvSpPr>
              <p:nvPr/>
            </p:nvSpPr>
            <p:spPr bwMode="auto">
              <a:xfrm>
                <a:off x="-517525" y="-700087"/>
                <a:ext cx="661988" cy="277813"/>
              </a:xfrm>
              <a:custGeom>
                <a:avLst/>
                <a:gdLst>
                  <a:gd name="T0" fmla="*/ 13 w 176"/>
                  <a:gd name="T1" fmla="*/ 0 h 74"/>
                  <a:gd name="T2" fmla="*/ 0 w 176"/>
                  <a:gd name="T3" fmla="*/ 23 h 74"/>
                  <a:gd name="T4" fmla="*/ 71 w 176"/>
                  <a:gd name="T5" fmla="*/ 74 h 74"/>
                  <a:gd name="T6" fmla="*/ 176 w 176"/>
                  <a:gd name="T7" fmla="*/ 74 h 74"/>
                  <a:gd name="T8" fmla="*/ 107 w 176"/>
                  <a:gd name="T9" fmla="*/ 1 h 74"/>
                  <a:gd name="T10" fmla="*/ 60 w 176"/>
                  <a:gd name="T11" fmla="*/ 24 h 74"/>
                  <a:gd name="T12" fmla="*/ 13 w 176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" h="74">
                    <a:moveTo>
                      <a:pt x="13" y="0"/>
                    </a:moveTo>
                    <a:cubicBezTo>
                      <a:pt x="9" y="8"/>
                      <a:pt x="5" y="16"/>
                      <a:pt x="0" y="23"/>
                    </a:cubicBezTo>
                    <a:cubicBezTo>
                      <a:pt x="31" y="37"/>
                      <a:pt x="54" y="54"/>
                      <a:pt x="71" y="74"/>
                    </a:cubicBezTo>
                    <a:cubicBezTo>
                      <a:pt x="106" y="74"/>
                      <a:pt x="141" y="74"/>
                      <a:pt x="176" y="74"/>
                    </a:cubicBezTo>
                    <a:cubicBezTo>
                      <a:pt x="166" y="36"/>
                      <a:pt x="140" y="15"/>
                      <a:pt x="107" y="1"/>
                    </a:cubicBezTo>
                    <a:cubicBezTo>
                      <a:pt x="96" y="15"/>
                      <a:pt x="79" y="24"/>
                      <a:pt x="60" y="24"/>
                    </a:cubicBezTo>
                    <a:cubicBezTo>
                      <a:pt x="40" y="24"/>
                      <a:pt x="23" y="14"/>
                      <a:pt x="13" y="0"/>
                    </a:cubicBezTo>
                    <a:close/>
                  </a:path>
                </a:pathLst>
              </a:custGeom>
              <a:solidFill>
                <a:srgbClr val="6B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6" name="ICON - MAPS THE LOCATION"/>
          <p:cNvGrpSpPr/>
          <p:nvPr/>
        </p:nvGrpSpPr>
        <p:grpSpPr>
          <a:xfrm>
            <a:off x="3394686" y="4071537"/>
            <a:ext cx="2626266" cy="1532111"/>
            <a:chOff x="3394686" y="4071537"/>
            <a:chExt cx="2626266" cy="1532111"/>
          </a:xfrm>
        </p:grpSpPr>
        <p:sp>
          <p:nvSpPr>
            <p:cNvPr id="12" name="Rectangle 11"/>
            <p:cNvSpPr/>
            <p:nvPr/>
          </p:nvSpPr>
          <p:spPr>
            <a:xfrm>
              <a:off x="3394686" y="5018873"/>
              <a:ext cx="262626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457200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Maps the location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of the alert.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270652" y="4071537"/>
              <a:ext cx="874334" cy="662993"/>
              <a:chOff x="1166813" y="1265238"/>
              <a:chExt cx="2108200" cy="1598613"/>
            </a:xfrm>
            <a:solidFill>
              <a:schemeClr val="accent2"/>
            </a:solidFill>
          </p:grpSpPr>
          <p:sp>
            <p:nvSpPr>
              <p:cNvPr id="51" name="Freeform 23"/>
              <p:cNvSpPr>
                <a:spLocks noEditPoints="1"/>
              </p:cNvSpPr>
              <p:nvPr/>
            </p:nvSpPr>
            <p:spPr bwMode="auto">
              <a:xfrm>
                <a:off x="1879600" y="1265238"/>
                <a:ext cx="684213" cy="1266825"/>
              </a:xfrm>
              <a:custGeom>
                <a:avLst/>
                <a:gdLst>
                  <a:gd name="T0" fmla="*/ 91 w 182"/>
                  <a:gd name="T1" fmla="*/ 0 h 337"/>
                  <a:gd name="T2" fmla="*/ 0 w 182"/>
                  <a:gd name="T3" fmla="*/ 91 h 337"/>
                  <a:gd name="T4" fmla="*/ 8 w 182"/>
                  <a:gd name="T5" fmla="*/ 128 h 337"/>
                  <a:gd name="T6" fmla="*/ 91 w 182"/>
                  <a:gd name="T7" fmla="*/ 337 h 337"/>
                  <a:gd name="T8" fmla="*/ 176 w 182"/>
                  <a:gd name="T9" fmla="*/ 123 h 337"/>
                  <a:gd name="T10" fmla="*/ 178 w 182"/>
                  <a:gd name="T11" fmla="*/ 118 h 337"/>
                  <a:gd name="T12" fmla="*/ 178 w 182"/>
                  <a:gd name="T13" fmla="*/ 118 h 337"/>
                  <a:gd name="T14" fmla="*/ 182 w 182"/>
                  <a:gd name="T15" fmla="*/ 91 h 337"/>
                  <a:gd name="T16" fmla="*/ 91 w 182"/>
                  <a:gd name="T17" fmla="*/ 0 h 337"/>
                  <a:gd name="T18" fmla="*/ 121 w 182"/>
                  <a:gd name="T19" fmla="*/ 121 h 337"/>
                  <a:gd name="T20" fmla="*/ 121 w 182"/>
                  <a:gd name="T21" fmla="*/ 121 h 337"/>
                  <a:gd name="T22" fmla="*/ 121 w 182"/>
                  <a:gd name="T23" fmla="*/ 121 h 337"/>
                  <a:gd name="T24" fmla="*/ 91 w 182"/>
                  <a:gd name="T25" fmla="*/ 133 h 337"/>
                  <a:gd name="T26" fmla="*/ 65 w 182"/>
                  <a:gd name="T27" fmla="*/ 124 h 337"/>
                  <a:gd name="T28" fmla="*/ 65 w 182"/>
                  <a:gd name="T29" fmla="*/ 124 h 337"/>
                  <a:gd name="T30" fmla="*/ 65 w 182"/>
                  <a:gd name="T31" fmla="*/ 124 h 337"/>
                  <a:gd name="T32" fmla="*/ 63 w 182"/>
                  <a:gd name="T33" fmla="*/ 123 h 337"/>
                  <a:gd name="T34" fmla="*/ 62 w 182"/>
                  <a:gd name="T35" fmla="*/ 122 h 337"/>
                  <a:gd name="T36" fmla="*/ 60 w 182"/>
                  <a:gd name="T37" fmla="*/ 120 h 337"/>
                  <a:gd name="T38" fmla="*/ 59 w 182"/>
                  <a:gd name="T39" fmla="*/ 119 h 337"/>
                  <a:gd name="T40" fmla="*/ 58 w 182"/>
                  <a:gd name="T41" fmla="*/ 117 h 337"/>
                  <a:gd name="T42" fmla="*/ 56 w 182"/>
                  <a:gd name="T43" fmla="*/ 115 h 337"/>
                  <a:gd name="T44" fmla="*/ 55 w 182"/>
                  <a:gd name="T45" fmla="*/ 114 h 337"/>
                  <a:gd name="T46" fmla="*/ 54 w 182"/>
                  <a:gd name="T47" fmla="*/ 112 h 337"/>
                  <a:gd name="T48" fmla="*/ 53 w 182"/>
                  <a:gd name="T49" fmla="*/ 111 h 337"/>
                  <a:gd name="T50" fmla="*/ 52 w 182"/>
                  <a:gd name="T51" fmla="*/ 108 h 337"/>
                  <a:gd name="T52" fmla="*/ 52 w 182"/>
                  <a:gd name="T53" fmla="*/ 107 h 337"/>
                  <a:gd name="T54" fmla="*/ 51 w 182"/>
                  <a:gd name="T55" fmla="*/ 104 h 337"/>
                  <a:gd name="T56" fmla="*/ 50 w 182"/>
                  <a:gd name="T57" fmla="*/ 103 h 337"/>
                  <a:gd name="T58" fmla="*/ 50 w 182"/>
                  <a:gd name="T59" fmla="*/ 100 h 337"/>
                  <a:gd name="T60" fmla="*/ 49 w 182"/>
                  <a:gd name="T61" fmla="*/ 99 h 337"/>
                  <a:gd name="T62" fmla="*/ 49 w 182"/>
                  <a:gd name="T63" fmla="*/ 96 h 337"/>
                  <a:gd name="T64" fmla="*/ 49 w 182"/>
                  <a:gd name="T65" fmla="*/ 95 h 337"/>
                  <a:gd name="T66" fmla="*/ 49 w 182"/>
                  <a:gd name="T67" fmla="*/ 91 h 337"/>
                  <a:gd name="T68" fmla="*/ 91 w 182"/>
                  <a:gd name="T69" fmla="*/ 49 h 337"/>
                  <a:gd name="T70" fmla="*/ 133 w 182"/>
                  <a:gd name="T71" fmla="*/ 91 h 337"/>
                  <a:gd name="T72" fmla="*/ 133 w 182"/>
                  <a:gd name="T73" fmla="*/ 95 h 337"/>
                  <a:gd name="T74" fmla="*/ 133 w 182"/>
                  <a:gd name="T75" fmla="*/ 96 h 337"/>
                  <a:gd name="T76" fmla="*/ 133 w 182"/>
                  <a:gd name="T77" fmla="*/ 100 h 337"/>
                  <a:gd name="T78" fmla="*/ 132 w 182"/>
                  <a:gd name="T79" fmla="*/ 101 h 337"/>
                  <a:gd name="T80" fmla="*/ 131 w 182"/>
                  <a:gd name="T81" fmla="*/ 104 h 337"/>
                  <a:gd name="T82" fmla="*/ 131 w 182"/>
                  <a:gd name="T83" fmla="*/ 104 h 337"/>
                  <a:gd name="T84" fmla="*/ 130 w 182"/>
                  <a:gd name="T85" fmla="*/ 108 h 337"/>
                  <a:gd name="T86" fmla="*/ 130 w 182"/>
                  <a:gd name="T87" fmla="*/ 108 h 337"/>
                  <a:gd name="T88" fmla="*/ 128 w 182"/>
                  <a:gd name="T89" fmla="*/ 111 h 337"/>
                  <a:gd name="T90" fmla="*/ 128 w 182"/>
                  <a:gd name="T91" fmla="*/ 111 h 337"/>
                  <a:gd name="T92" fmla="*/ 126 w 182"/>
                  <a:gd name="T93" fmla="*/ 115 h 337"/>
                  <a:gd name="T94" fmla="*/ 126 w 182"/>
                  <a:gd name="T95" fmla="*/ 115 h 337"/>
                  <a:gd name="T96" fmla="*/ 124 w 182"/>
                  <a:gd name="T97" fmla="*/ 118 h 337"/>
                  <a:gd name="T98" fmla="*/ 124 w 182"/>
                  <a:gd name="T99" fmla="*/ 118 h 337"/>
                  <a:gd name="T100" fmla="*/ 121 w 182"/>
                  <a:gd name="T101" fmla="*/ 121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2" h="337">
                    <a:moveTo>
                      <a:pt x="91" y="0"/>
                    </a:moveTo>
                    <a:cubicBezTo>
                      <a:pt x="41" y="0"/>
                      <a:pt x="0" y="41"/>
                      <a:pt x="0" y="91"/>
                    </a:cubicBezTo>
                    <a:cubicBezTo>
                      <a:pt x="0" y="104"/>
                      <a:pt x="3" y="117"/>
                      <a:pt x="8" y="128"/>
                    </a:cubicBezTo>
                    <a:cubicBezTo>
                      <a:pt x="91" y="337"/>
                      <a:pt x="91" y="337"/>
                      <a:pt x="91" y="337"/>
                    </a:cubicBezTo>
                    <a:cubicBezTo>
                      <a:pt x="176" y="123"/>
                      <a:pt x="176" y="123"/>
                      <a:pt x="176" y="123"/>
                    </a:cubicBezTo>
                    <a:cubicBezTo>
                      <a:pt x="177" y="121"/>
                      <a:pt x="177" y="120"/>
                      <a:pt x="178" y="118"/>
                    </a:cubicBezTo>
                    <a:cubicBezTo>
                      <a:pt x="178" y="118"/>
                      <a:pt x="178" y="118"/>
                      <a:pt x="178" y="118"/>
                    </a:cubicBezTo>
                    <a:cubicBezTo>
                      <a:pt x="180" y="109"/>
                      <a:pt x="182" y="100"/>
                      <a:pt x="182" y="91"/>
                    </a:cubicBezTo>
                    <a:cubicBezTo>
                      <a:pt x="182" y="41"/>
                      <a:pt x="141" y="0"/>
                      <a:pt x="91" y="0"/>
                    </a:cubicBezTo>
                    <a:close/>
                    <a:moveTo>
                      <a:pt x="121" y="121"/>
                    </a:moveTo>
                    <a:cubicBezTo>
                      <a:pt x="121" y="121"/>
                      <a:pt x="121" y="121"/>
                      <a:pt x="121" y="121"/>
                    </a:cubicBezTo>
                    <a:cubicBezTo>
                      <a:pt x="121" y="121"/>
                      <a:pt x="121" y="121"/>
                      <a:pt x="121" y="121"/>
                    </a:cubicBezTo>
                    <a:cubicBezTo>
                      <a:pt x="113" y="129"/>
                      <a:pt x="103" y="133"/>
                      <a:pt x="91" y="133"/>
                    </a:cubicBezTo>
                    <a:cubicBezTo>
                      <a:pt x="81" y="133"/>
                      <a:pt x="72" y="130"/>
                      <a:pt x="65" y="124"/>
                    </a:cubicBezTo>
                    <a:cubicBezTo>
                      <a:pt x="65" y="124"/>
                      <a:pt x="65" y="124"/>
                      <a:pt x="65" y="124"/>
                    </a:cubicBezTo>
                    <a:cubicBezTo>
                      <a:pt x="65" y="124"/>
                      <a:pt x="65" y="124"/>
                      <a:pt x="65" y="124"/>
                    </a:cubicBezTo>
                    <a:cubicBezTo>
                      <a:pt x="64" y="124"/>
                      <a:pt x="64" y="123"/>
                      <a:pt x="63" y="123"/>
                    </a:cubicBezTo>
                    <a:cubicBezTo>
                      <a:pt x="63" y="123"/>
                      <a:pt x="62" y="122"/>
                      <a:pt x="62" y="122"/>
                    </a:cubicBezTo>
                    <a:cubicBezTo>
                      <a:pt x="61" y="121"/>
                      <a:pt x="61" y="121"/>
                      <a:pt x="60" y="120"/>
                    </a:cubicBezTo>
                    <a:cubicBezTo>
                      <a:pt x="60" y="120"/>
                      <a:pt x="59" y="119"/>
                      <a:pt x="59" y="119"/>
                    </a:cubicBezTo>
                    <a:cubicBezTo>
                      <a:pt x="59" y="118"/>
                      <a:pt x="58" y="118"/>
                      <a:pt x="58" y="117"/>
                    </a:cubicBezTo>
                    <a:cubicBezTo>
                      <a:pt x="57" y="117"/>
                      <a:pt x="57" y="116"/>
                      <a:pt x="56" y="115"/>
                    </a:cubicBezTo>
                    <a:cubicBezTo>
                      <a:pt x="56" y="115"/>
                      <a:pt x="56" y="115"/>
                      <a:pt x="55" y="114"/>
                    </a:cubicBezTo>
                    <a:cubicBezTo>
                      <a:pt x="55" y="113"/>
                      <a:pt x="54" y="112"/>
                      <a:pt x="54" y="112"/>
                    </a:cubicBezTo>
                    <a:cubicBezTo>
                      <a:pt x="54" y="111"/>
                      <a:pt x="54" y="111"/>
                      <a:pt x="53" y="111"/>
                    </a:cubicBezTo>
                    <a:cubicBezTo>
                      <a:pt x="53" y="110"/>
                      <a:pt x="52" y="109"/>
                      <a:pt x="52" y="108"/>
                    </a:cubicBezTo>
                    <a:cubicBezTo>
                      <a:pt x="52" y="108"/>
                      <a:pt x="52" y="107"/>
                      <a:pt x="52" y="107"/>
                    </a:cubicBezTo>
                    <a:cubicBezTo>
                      <a:pt x="51" y="106"/>
                      <a:pt x="51" y="105"/>
                      <a:pt x="51" y="104"/>
                    </a:cubicBezTo>
                    <a:cubicBezTo>
                      <a:pt x="51" y="104"/>
                      <a:pt x="50" y="104"/>
                      <a:pt x="50" y="103"/>
                    </a:cubicBezTo>
                    <a:cubicBezTo>
                      <a:pt x="50" y="102"/>
                      <a:pt x="50" y="101"/>
                      <a:pt x="50" y="100"/>
                    </a:cubicBezTo>
                    <a:cubicBezTo>
                      <a:pt x="49" y="100"/>
                      <a:pt x="49" y="99"/>
                      <a:pt x="49" y="99"/>
                    </a:cubicBezTo>
                    <a:cubicBezTo>
                      <a:pt x="49" y="98"/>
                      <a:pt x="49" y="97"/>
                      <a:pt x="49" y="96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4"/>
                      <a:pt x="49" y="92"/>
                      <a:pt x="49" y="91"/>
                    </a:cubicBezTo>
                    <a:cubicBezTo>
                      <a:pt x="49" y="68"/>
                      <a:pt x="68" y="49"/>
                      <a:pt x="91" y="49"/>
                    </a:cubicBezTo>
                    <a:cubicBezTo>
                      <a:pt x="114" y="49"/>
                      <a:pt x="133" y="68"/>
                      <a:pt x="133" y="91"/>
                    </a:cubicBezTo>
                    <a:cubicBezTo>
                      <a:pt x="133" y="92"/>
                      <a:pt x="133" y="94"/>
                      <a:pt x="133" y="95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3" y="97"/>
                      <a:pt x="133" y="98"/>
                      <a:pt x="133" y="100"/>
                    </a:cubicBezTo>
                    <a:cubicBezTo>
                      <a:pt x="132" y="100"/>
                      <a:pt x="132" y="100"/>
                      <a:pt x="132" y="101"/>
                    </a:cubicBezTo>
                    <a:cubicBezTo>
                      <a:pt x="132" y="102"/>
                      <a:pt x="132" y="103"/>
                      <a:pt x="131" y="104"/>
                    </a:cubicBezTo>
                    <a:cubicBezTo>
                      <a:pt x="131" y="104"/>
                      <a:pt x="131" y="104"/>
                      <a:pt x="131" y="104"/>
                    </a:cubicBezTo>
                    <a:cubicBezTo>
                      <a:pt x="131" y="105"/>
                      <a:pt x="130" y="107"/>
                      <a:pt x="130" y="108"/>
                    </a:cubicBezTo>
                    <a:cubicBezTo>
                      <a:pt x="130" y="108"/>
                      <a:pt x="130" y="108"/>
                      <a:pt x="130" y="108"/>
                    </a:cubicBezTo>
                    <a:cubicBezTo>
                      <a:pt x="129" y="109"/>
                      <a:pt x="129" y="110"/>
                      <a:pt x="128" y="111"/>
                    </a:cubicBezTo>
                    <a:cubicBezTo>
                      <a:pt x="128" y="111"/>
                      <a:pt x="128" y="111"/>
                      <a:pt x="128" y="111"/>
                    </a:cubicBezTo>
                    <a:cubicBezTo>
                      <a:pt x="127" y="113"/>
                      <a:pt x="127" y="114"/>
                      <a:pt x="126" y="115"/>
                    </a:cubicBezTo>
                    <a:cubicBezTo>
                      <a:pt x="126" y="115"/>
                      <a:pt x="126" y="115"/>
                      <a:pt x="126" y="115"/>
                    </a:cubicBezTo>
                    <a:cubicBezTo>
                      <a:pt x="125" y="116"/>
                      <a:pt x="124" y="117"/>
                      <a:pt x="124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3" y="119"/>
                      <a:pt x="122" y="120"/>
                      <a:pt x="121" y="121"/>
                    </a:cubicBezTo>
                    <a:close/>
                  </a:path>
                </a:pathLst>
              </a:custGeom>
              <a:solidFill>
                <a:srgbClr val="6B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24"/>
              <p:cNvSpPr>
                <a:spLocks/>
              </p:cNvSpPr>
              <p:nvPr/>
            </p:nvSpPr>
            <p:spPr bwMode="auto">
              <a:xfrm>
                <a:off x="1166813" y="1995488"/>
                <a:ext cx="2108200" cy="868363"/>
              </a:xfrm>
              <a:custGeom>
                <a:avLst/>
                <a:gdLst>
                  <a:gd name="T0" fmla="*/ 1134 w 1328"/>
                  <a:gd name="T1" fmla="*/ 0 h 547"/>
                  <a:gd name="T2" fmla="*/ 897 w 1328"/>
                  <a:gd name="T3" fmla="*/ 0 h 547"/>
                  <a:gd name="T4" fmla="*/ 857 w 1328"/>
                  <a:gd name="T5" fmla="*/ 116 h 547"/>
                  <a:gd name="T6" fmla="*/ 1053 w 1328"/>
                  <a:gd name="T7" fmla="*/ 116 h 547"/>
                  <a:gd name="T8" fmla="*/ 1164 w 1328"/>
                  <a:gd name="T9" fmla="*/ 433 h 547"/>
                  <a:gd name="T10" fmla="*/ 173 w 1328"/>
                  <a:gd name="T11" fmla="*/ 433 h 547"/>
                  <a:gd name="T12" fmla="*/ 303 w 1328"/>
                  <a:gd name="T13" fmla="*/ 116 h 547"/>
                  <a:gd name="T14" fmla="*/ 476 w 1328"/>
                  <a:gd name="T15" fmla="*/ 116 h 547"/>
                  <a:gd name="T16" fmla="*/ 435 w 1328"/>
                  <a:gd name="T17" fmla="*/ 0 h 547"/>
                  <a:gd name="T18" fmla="*/ 225 w 1328"/>
                  <a:gd name="T19" fmla="*/ 0 h 547"/>
                  <a:gd name="T20" fmla="*/ 0 w 1328"/>
                  <a:gd name="T21" fmla="*/ 547 h 547"/>
                  <a:gd name="T22" fmla="*/ 1328 w 1328"/>
                  <a:gd name="T23" fmla="*/ 547 h 547"/>
                  <a:gd name="T24" fmla="*/ 1134 w 1328"/>
                  <a:gd name="T25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8" h="547">
                    <a:moveTo>
                      <a:pt x="1134" y="0"/>
                    </a:moveTo>
                    <a:lnTo>
                      <a:pt x="897" y="0"/>
                    </a:lnTo>
                    <a:lnTo>
                      <a:pt x="857" y="116"/>
                    </a:lnTo>
                    <a:lnTo>
                      <a:pt x="1053" y="116"/>
                    </a:lnTo>
                    <a:lnTo>
                      <a:pt x="1164" y="433"/>
                    </a:lnTo>
                    <a:lnTo>
                      <a:pt x="173" y="433"/>
                    </a:lnTo>
                    <a:lnTo>
                      <a:pt x="303" y="116"/>
                    </a:lnTo>
                    <a:lnTo>
                      <a:pt x="476" y="116"/>
                    </a:lnTo>
                    <a:lnTo>
                      <a:pt x="435" y="0"/>
                    </a:lnTo>
                    <a:lnTo>
                      <a:pt x="225" y="0"/>
                    </a:lnTo>
                    <a:lnTo>
                      <a:pt x="0" y="547"/>
                    </a:lnTo>
                    <a:lnTo>
                      <a:pt x="1328" y="547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6B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" name="CROSS"/>
          <p:cNvGrpSpPr/>
          <p:nvPr/>
        </p:nvGrpSpPr>
        <p:grpSpPr>
          <a:xfrm>
            <a:off x="3340898" y="2048804"/>
            <a:ext cx="5075230" cy="3828360"/>
            <a:chOff x="3340898" y="2048804"/>
            <a:chExt cx="5075230" cy="382836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967163" y="2048804"/>
              <a:ext cx="0" cy="38283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3340898" y="3821810"/>
              <a:ext cx="507523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ICON - HERO 911 NETWORK"/>
          <p:cNvGrpSpPr/>
          <p:nvPr/>
        </p:nvGrpSpPr>
        <p:grpSpPr>
          <a:xfrm>
            <a:off x="5967164" y="3922421"/>
            <a:ext cx="2828154" cy="2282733"/>
            <a:chOff x="5967164" y="3922421"/>
            <a:chExt cx="2828154" cy="2282733"/>
          </a:xfrm>
        </p:grpSpPr>
        <p:sp>
          <p:nvSpPr>
            <p:cNvPr id="14" name="Rectangle 13"/>
            <p:cNvSpPr/>
            <p:nvPr/>
          </p:nvSpPr>
          <p:spPr>
            <a:xfrm>
              <a:off x="5967164" y="4632125"/>
              <a:ext cx="28281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457200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Activates Hero911 Network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666575" y="3922421"/>
              <a:ext cx="1344461" cy="675324"/>
              <a:chOff x="6666575" y="3922421"/>
              <a:chExt cx="1344461" cy="675324"/>
            </a:xfrm>
          </p:grpSpPr>
          <p:grpSp>
            <p:nvGrpSpPr>
              <p:cNvPr id="5131" name="Group 5130"/>
              <p:cNvGrpSpPr/>
              <p:nvPr/>
            </p:nvGrpSpPr>
            <p:grpSpPr>
              <a:xfrm>
                <a:off x="6666575" y="4062822"/>
                <a:ext cx="509086" cy="458405"/>
                <a:chOff x="-1682750" y="1190625"/>
                <a:chExt cx="1785937" cy="1608138"/>
              </a:xfrm>
              <a:solidFill>
                <a:schemeClr val="accent2"/>
              </a:solidFill>
            </p:grpSpPr>
            <p:sp>
              <p:nvSpPr>
                <p:cNvPr id="29" name="Freeform 18"/>
                <p:cNvSpPr>
                  <a:spLocks/>
                </p:cNvSpPr>
                <p:nvPr/>
              </p:nvSpPr>
              <p:spPr bwMode="auto">
                <a:xfrm>
                  <a:off x="-1682750" y="1196975"/>
                  <a:ext cx="285750" cy="876300"/>
                </a:xfrm>
                <a:custGeom>
                  <a:avLst/>
                  <a:gdLst>
                    <a:gd name="T0" fmla="*/ 76 w 76"/>
                    <a:gd name="T1" fmla="*/ 12 h 233"/>
                    <a:gd name="T2" fmla="*/ 45 w 76"/>
                    <a:gd name="T3" fmla="*/ 0 h 233"/>
                    <a:gd name="T4" fmla="*/ 43 w 76"/>
                    <a:gd name="T5" fmla="*/ 3 h 233"/>
                    <a:gd name="T6" fmla="*/ 43 w 76"/>
                    <a:gd name="T7" fmla="*/ 231 h 233"/>
                    <a:gd name="T8" fmla="*/ 44 w 76"/>
                    <a:gd name="T9" fmla="*/ 233 h 233"/>
                    <a:gd name="T10" fmla="*/ 76 w 76"/>
                    <a:gd name="T11" fmla="*/ 219 h 233"/>
                    <a:gd name="T12" fmla="*/ 76 w 76"/>
                    <a:gd name="T13" fmla="*/ 12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233">
                      <a:moveTo>
                        <a:pt x="76" y="12"/>
                      </a:move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3" y="3"/>
                        <a:pt x="43" y="3"/>
                        <a:pt x="43" y="3"/>
                      </a:cubicBezTo>
                      <a:cubicBezTo>
                        <a:pt x="0" y="59"/>
                        <a:pt x="3" y="174"/>
                        <a:pt x="43" y="231"/>
                      </a:cubicBezTo>
                      <a:cubicBezTo>
                        <a:pt x="44" y="233"/>
                        <a:pt x="44" y="233"/>
                        <a:pt x="44" y="233"/>
                      </a:cubicBezTo>
                      <a:cubicBezTo>
                        <a:pt x="76" y="219"/>
                        <a:pt x="76" y="219"/>
                        <a:pt x="76" y="219"/>
                      </a:cubicBezTo>
                      <a:cubicBezTo>
                        <a:pt x="37" y="168"/>
                        <a:pt x="39" y="63"/>
                        <a:pt x="76" y="12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reeform 19"/>
                <p:cNvSpPr>
                  <a:spLocks/>
                </p:cNvSpPr>
                <p:nvPr/>
              </p:nvSpPr>
              <p:spPr bwMode="auto">
                <a:xfrm>
                  <a:off x="-1392238" y="1295400"/>
                  <a:ext cx="266700" cy="669925"/>
                </a:xfrm>
                <a:custGeom>
                  <a:avLst/>
                  <a:gdLst>
                    <a:gd name="T0" fmla="*/ 71 w 71"/>
                    <a:gd name="T1" fmla="*/ 13 h 178"/>
                    <a:gd name="T2" fmla="*/ 37 w 71"/>
                    <a:gd name="T3" fmla="*/ 0 h 178"/>
                    <a:gd name="T4" fmla="*/ 35 w 71"/>
                    <a:gd name="T5" fmla="*/ 3 h 178"/>
                    <a:gd name="T6" fmla="*/ 35 w 71"/>
                    <a:gd name="T7" fmla="*/ 178 h 178"/>
                    <a:gd name="T8" fmla="*/ 35 w 71"/>
                    <a:gd name="T9" fmla="*/ 178 h 178"/>
                    <a:gd name="T10" fmla="*/ 71 w 71"/>
                    <a:gd name="T11" fmla="*/ 166 h 178"/>
                    <a:gd name="T12" fmla="*/ 71 w 71"/>
                    <a:gd name="T13" fmla="*/ 13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" h="178">
                      <a:moveTo>
                        <a:pt x="71" y="13"/>
                      </a:move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0" y="65"/>
                        <a:pt x="4" y="126"/>
                        <a:pt x="35" y="178"/>
                      </a:cubicBezTo>
                      <a:cubicBezTo>
                        <a:pt x="35" y="178"/>
                        <a:pt x="35" y="178"/>
                        <a:pt x="35" y="178"/>
                      </a:cubicBezTo>
                      <a:cubicBezTo>
                        <a:pt x="71" y="166"/>
                        <a:pt x="71" y="166"/>
                        <a:pt x="71" y="166"/>
                      </a:cubicBezTo>
                      <a:cubicBezTo>
                        <a:pt x="43" y="110"/>
                        <a:pt x="41" y="65"/>
                        <a:pt x="71" y="13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20"/>
                <p:cNvSpPr>
                  <a:spLocks/>
                </p:cNvSpPr>
                <p:nvPr/>
              </p:nvSpPr>
              <p:spPr bwMode="auto">
                <a:xfrm>
                  <a:off x="-179388" y="1190625"/>
                  <a:ext cx="282575" cy="876300"/>
                </a:xfrm>
                <a:custGeom>
                  <a:avLst/>
                  <a:gdLst>
                    <a:gd name="T0" fmla="*/ 0 w 75"/>
                    <a:gd name="T1" fmla="*/ 13 h 233"/>
                    <a:gd name="T2" fmla="*/ 30 w 75"/>
                    <a:gd name="T3" fmla="*/ 0 h 233"/>
                    <a:gd name="T4" fmla="*/ 33 w 75"/>
                    <a:gd name="T5" fmla="*/ 4 h 233"/>
                    <a:gd name="T6" fmla="*/ 33 w 75"/>
                    <a:gd name="T7" fmla="*/ 232 h 233"/>
                    <a:gd name="T8" fmla="*/ 31 w 75"/>
                    <a:gd name="T9" fmla="*/ 233 h 233"/>
                    <a:gd name="T10" fmla="*/ 0 w 75"/>
                    <a:gd name="T11" fmla="*/ 220 h 233"/>
                    <a:gd name="T12" fmla="*/ 0 w 75"/>
                    <a:gd name="T13" fmla="*/ 1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233">
                      <a:moveTo>
                        <a:pt x="0" y="13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75" y="60"/>
                        <a:pt x="73" y="174"/>
                        <a:pt x="33" y="232"/>
                      </a:cubicBezTo>
                      <a:cubicBezTo>
                        <a:pt x="31" y="233"/>
                        <a:pt x="31" y="233"/>
                        <a:pt x="31" y="233"/>
                      </a:cubicBezTo>
                      <a:cubicBezTo>
                        <a:pt x="0" y="220"/>
                        <a:pt x="0" y="220"/>
                        <a:pt x="0" y="220"/>
                      </a:cubicBezTo>
                      <a:cubicBezTo>
                        <a:pt x="38" y="169"/>
                        <a:pt x="36" y="64"/>
                        <a:pt x="0" y="13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20" name="Freeform 21"/>
                <p:cNvSpPr>
                  <a:spLocks/>
                </p:cNvSpPr>
                <p:nvPr/>
              </p:nvSpPr>
              <p:spPr bwMode="auto">
                <a:xfrm>
                  <a:off x="-449263" y="1292225"/>
                  <a:ext cx="261938" cy="668338"/>
                </a:xfrm>
                <a:custGeom>
                  <a:avLst/>
                  <a:gdLst>
                    <a:gd name="T0" fmla="*/ 0 w 70"/>
                    <a:gd name="T1" fmla="*/ 13 h 178"/>
                    <a:gd name="T2" fmla="*/ 34 w 70"/>
                    <a:gd name="T3" fmla="*/ 0 h 178"/>
                    <a:gd name="T4" fmla="*/ 36 w 70"/>
                    <a:gd name="T5" fmla="*/ 3 h 178"/>
                    <a:gd name="T6" fmla="*/ 36 w 70"/>
                    <a:gd name="T7" fmla="*/ 178 h 178"/>
                    <a:gd name="T8" fmla="*/ 36 w 70"/>
                    <a:gd name="T9" fmla="*/ 178 h 178"/>
                    <a:gd name="T10" fmla="*/ 0 w 70"/>
                    <a:gd name="T11" fmla="*/ 166 h 178"/>
                    <a:gd name="T12" fmla="*/ 0 w 70"/>
                    <a:gd name="T13" fmla="*/ 13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" h="178">
                      <a:moveTo>
                        <a:pt x="0" y="13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6" y="3"/>
                        <a:pt x="36" y="3"/>
                        <a:pt x="36" y="3"/>
                      </a:cubicBezTo>
                      <a:cubicBezTo>
                        <a:pt x="70" y="64"/>
                        <a:pt x="67" y="125"/>
                        <a:pt x="36" y="178"/>
                      </a:cubicBezTo>
                      <a:cubicBezTo>
                        <a:pt x="36" y="178"/>
                        <a:pt x="36" y="178"/>
                        <a:pt x="36" y="178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27" y="109"/>
                        <a:pt x="29" y="64"/>
                        <a:pt x="0" y="13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21" name="Freeform 22"/>
                <p:cNvSpPr>
                  <a:spLocks noEditPoints="1"/>
                </p:cNvSpPr>
                <p:nvPr/>
              </p:nvSpPr>
              <p:spPr bwMode="auto">
                <a:xfrm>
                  <a:off x="-1309688" y="1344613"/>
                  <a:ext cx="1014413" cy="1454150"/>
                </a:xfrm>
                <a:custGeom>
                  <a:avLst/>
                  <a:gdLst>
                    <a:gd name="T0" fmla="*/ 270 w 270"/>
                    <a:gd name="T1" fmla="*/ 387 h 387"/>
                    <a:gd name="T2" fmla="*/ 178 w 270"/>
                    <a:gd name="T3" fmla="*/ 146 h 387"/>
                    <a:gd name="T4" fmla="*/ 218 w 270"/>
                    <a:gd name="T5" fmla="*/ 78 h 387"/>
                    <a:gd name="T6" fmla="*/ 140 w 270"/>
                    <a:gd name="T7" fmla="*/ 0 h 387"/>
                    <a:gd name="T8" fmla="*/ 62 w 270"/>
                    <a:gd name="T9" fmla="*/ 78 h 387"/>
                    <a:gd name="T10" fmla="*/ 99 w 270"/>
                    <a:gd name="T11" fmla="*/ 144 h 387"/>
                    <a:gd name="T12" fmla="*/ 0 w 270"/>
                    <a:gd name="T13" fmla="*/ 387 h 387"/>
                    <a:gd name="T14" fmla="*/ 270 w 270"/>
                    <a:gd name="T15" fmla="*/ 387 h 387"/>
                    <a:gd name="T16" fmla="*/ 169 w 270"/>
                    <a:gd name="T17" fmla="*/ 240 h 387"/>
                    <a:gd name="T18" fmla="*/ 105 w 270"/>
                    <a:gd name="T19" fmla="*/ 240 h 387"/>
                    <a:gd name="T20" fmla="*/ 138 w 270"/>
                    <a:gd name="T21" fmla="*/ 159 h 387"/>
                    <a:gd name="T22" fmla="*/ 169 w 270"/>
                    <a:gd name="T23" fmla="*/ 240 h 387"/>
                    <a:gd name="T24" fmla="*/ 181 w 270"/>
                    <a:gd name="T25" fmla="*/ 273 h 387"/>
                    <a:gd name="T26" fmla="*/ 209 w 270"/>
                    <a:gd name="T27" fmla="*/ 345 h 387"/>
                    <a:gd name="T28" fmla="*/ 62 w 270"/>
                    <a:gd name="T29" fmla="*/ 345 h 387"/>
                    <a:gd name="T30" fmla="*/ 92 w 270"/>
                    <a:gd name="T31" fmla="*/ 273 h 387"/>
                    <a:gd name="T32" fmla="*/ 181 w 270"/>
                    <a:gd name="T33" fmla="*/ 273 h 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0" h="387">
                      <a:moveTo>
                        <a:pt x="270" y="387"/>
                      </a:moveTo>
                      <a:cubicBezTo>
                        <a:pt x="178" y="146"/>
                        <a:pt x="178" y="146"/>
                        <a:pt x="178" y="146"/>
                      </a:cubicBezTo>
                      <a:cubicBezTo>
                        <a:pt x="202" y="132"/>
                        <a:pt x="218" y="107"/>
                        <a:pt x="218" y="78"/>
                      </a:cubicBezTo>
                      <a:cubicBezTo>
                        <a:pt x="218" y="35"/>
                        <a:pt x="183" y="0"/>
                        <a:pt x="140" y="0"/>
                      </a:cubicBezTo>
                      <a:cubicBezTo>
                        <a:pt x="97" y="0"/>
                        <a:pt x="62" y="35"/>
                        <a:pt x="62" y="78"/>
                      </a:cubicBezTo>
                      <a:cubicBezTo>
                        <a:pt x="62" y="106"/>
                        <a:pt x="77" y="131"/>
                        <a:pt x="99" y="144"/>
                      </a:cubicBezTo>
                      <a:cubicBezTo>
                        <a:pt x="0" y="387"/>
                        <a:pt x="0" y="387"/>
                        <a:pt x="0" y="387"/>
                      </a:cubicBezTo>
                      <a:lnTo>
                        <a:pt x="270" y="387"/>
                      </a:lnTo>
                      <a:close/>
                      <a:moveTo>
                        <a:pt x="169" y="240"/>
                      </a:moveTo>
                      <a:cubicBezTo>
                        <a:pt x="105" y="240"/>
                        <a:pt x="105" y="240"/>
                        <a:pt x="105" y="240"/>
                      </a:cubicBezTo>
                      <a:cubicBezTo>
                        <a:pt x="138" y="159"/>
                        <a:pt x="138" y="159"/>
                        <a:pt x="138" y="159"/>
                      </a:cubicBezTo>
                      <a:lnTo>
                        <a:pt x="169" y="240"/>
                      </a:lnTo>
                      <a:close/>
                      <a:moveTo>
                        <a:pt x="181" y="273"/>
                      </a:moveTo>
                      <a:cubicBezTo>
                        <a:pt x="209" y="345"/>
                        <a:pt x="209" y="345"/>
                        <a:pt x="209" y="345"/>
                      </a:cubicBezTo>
                      <a:cubicBezTo>
                        <a:pt x="62" y="345"/>
                        <a:pt x="62" y="345"/>
                        <a:pt x="62" y="345"/>
                      </a:cubicBezTo>
                      <a:cubicBezTo>
                        <a:pt x="92" y="273"/>
                        <a:pt x="92" y="273"/>
                        <a:pt x="92" y="273"/>
                      </a:cubicBezTo>
                      <a:lnTo>
                        <a:pt x="181" y="273"/>
                      </a:ln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 flipH="1">
                <a:off x="7347494" y="3922421"/>
                <a:ext cx="663542" cy="675324"/>
                <a:chOff x="2220913" y="-4361991"/>
                <a:chExt cx="2503488" cy="2547938"/>
              </a:xfrm>
              <a:solidFill>
                <a:schemeClr val="accent2"/>
              </a:solidFill>
            </p:grpSpPr>
            <p:sp>
              <p:nvSpPr>
                <p:cNvPr id="54" name="Freeform 11"/>
                <p:cNvSpPr>
                  <a:spLocks noEditPoints="1"/>
                </p:cNvSpPr>
                <p:nvPr/>
              </p:nvSpPr>
              <p:spPr bwMode="auto">
                <a:xfrm>
                  <a:off x="2220913" y="-4361991"/>
                  <a:ext cx="2503488" cy="2547938"/>
                </a:xfrm>
                <a:custGeom>
                  <a:avLst/>
                  <a:gdLst>
                    <a:gd name="T0" fmla="*/ 461 w 666"/>
                    <a:gd name="T1" fmla="*/ 268 h 678"/>
                    <a:gd name="T2" fmla="*/ 265 w 666"/>
                    <a:gd name="T3" fmla="*/ 416 h 678"/>
                    <a:gd name="T4" fmla="*/ 225 w 666"/>
                    <a:gd name="T5" fmla="*/ 390 h 678"/>
                    <a:gd name="T6" fmla="*/ 259 w 666"/>
                    <a:gd name="T7" fmla="*/ 303 h 678"/>
                    <a:gd name="T8" fmla="*/ 241 w 666"/>
                    <a:gd name="T9" fmla="*/ 237 h 678"/>
                    <a:gd name="T10" fmla="*/ 302 w 666"/>
                    <a:gd name="T11" fmla="*/ 183 h 678"/>
                    <a:gd name="T12" fmla="*/ 360 w 666"/>
                    <a:gd name="T13" fmla="*/ 202 h 678"/>
                    <a:gd name="T14" fmla="*/ 461 w 666"/>
                    <a:gd name="T15" fmla="*/ 101 h 678"/>
                    <a:gd name="T16" fmla="*/ 360 w 666"/>
                    <a:gd name="T17" fmla="*/ 0 h 678"/>
                    <a:gd name="T18" fmla="*/ 259 w 666"/>
                    <a:gd name="T19" fmla="*/ 101 h 678"/>
                    <a:gd name="T20" fmla="*/ 277 w 666"/>
                    <a:gd name="T21" fmla="*/ 158 h 678"/>
                    <a:gd name="T22" fmla="*/ 219 w 666"/>
                    <a:gd name="T23" fmla="*/ 209 h 678"/>
                    <a:gd name="T24" fmla="*/ 130 w 666"/>
                    <a:gd name="T25" fmla="*/ 173 h 678"/>
                    <a:gd name="T26" fmla="*/ 0 w 666"/>
                    <a:gd name="T27" fmla="*/ 303 h 678"/>
                    <a:gd name="T28" fmla="*/ 130 w 666"/>
                    <a:gd name="T29" fmla="*/ 432 h 678"/>
                    <a:gd name="T30" fmla="*/ 196 w 666"/>
                    <a:gd name="T31" fmla="*/ 414 h 678"/>
                    <a:gd name="T32" fmla="*/ 257 w 666"/>
                    <a:gd name="T33" fmla="*/ 453 h 678"/>
                    <a:gd name="T34" fmla="*/ 256 w 666"/>
                    <a:gd name="T35" fmla="*/ 473 h 678"/>
                    <a:gd name="T36" fmla="*/ 461 w 666"/>
                    <a:gd name="T37" fmla="*/ 678 h 678"/>
                    <a:gd name="T38" fmla="*/ 666 w 666"/>
                    <a:gd name="T39" fmla="*/ 473 h 678"/>
                    <a:gd name="T40" fmla="*/ 461 w 666"/>
                    <a:gd name="T41" fmla="*/ 268 h 678"/>
                    <a:gd name="T42" fmla="*/ 360 w 666"/>
                    <a:gd name="T43" fmla="*/ 17 h 678"/>
                    <a:gd name="T44" fmla="*/ 444 w 666"/>
                    <a:gd name="T45" fmla="*/ 101 h 678"/>
                    <a:gd name="T46" fmla="*/ 360 w 666"/>
                    <a:gd name="T47" fmla="*/ 184 h 678"/>
                    <a:gd name="T48" fmla="*/ 301 w 666"/>
                    <a:gd name="T49" fmla="*/ 160 h 678"/>
                    <a:gd name="T50" fmla="*/ 293 w 666"/>
                    <a:gd name="T51" fmla="*/ 151 h 678"/>
                    <a:gd name="T52" fmla="*/ 277 w 666"/>
                    <a:gd name="T53" fmla="*/ 101 h 678"/>
                    <a:gd name="T54" fmla="*/ 360 w 666"/>
                    <a:gd name="T55" fmla="*/ 17 h 678"/>
                    <a:gd name="T56" fmla="*/ 23 w 666"/>
                    <a:gd name="T57" fmla="*/ 303 h 678"/>
                    <a:gd name="T58" fmla="*/ 130 w 666"/>
                    <a:gd name="T59" fmla="*/ 196 h 678"/>
                    <a:gd name="T60" fmla="*/ 236 w 666"/>
                    <a:gd name="T61" fmla="*/ 303 h 678"/>
                    <a:gd name="T62" fmla="*/ 130 w 666"/>
                    <a:gd name="T63" fmla="*/ 410 h 678"/>
                    <a:gd name="T64" fmla="*/ 23 w 666"/>
                    <a:gd name="T65" fmla="*/ 303 h 678"/>
                    <a:gd name="T66" fmla="*/ 461 w 666"/>
                    <a:gd name="T67" fmla="*/ 642 h 678"/>
                    <a:gd name="T68" fmla="*/ 292 w 666"/>
                    <a:gd name="T69" fmla="*/ 473 h 678"/>
                    <a:gd name="T70" fmla="*/ 461 w 666"/>
                    <a:gd name="T71" fmla="*/ 304 h 678"/>
                    <a:gd name="T72" fmla="*/ 630 w 666"/>
                    <a:gd name="T73" fmla="*/ 473 h 678"/>
                    <a:gd name="T74" fmla="*/ 461 w 666"/>
                    <a:gd name="T75" fmla="*/ 642 h 6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66" h="678">
                      <a:moveTo>
                        <a:pt x="461" y="268"/>
                      </a:moveTo>
                      <a:cubicBezTo>
                        <a:pt x="368" y="268"/>
                        <a:pt x="289" y="331"/>
                        <a:pt x="265" y="416"/>
                      </a:cubicBezTo>
                      <a:cubicBezTo>
                        <a:pt x="225" y="390"/>
                        <a:pt x="225" y="390"/>
                        <a:pt x="225" y="390"/>
                      </a:cubicBezTo>
                      <a:cubicBezTo>
                        <a:pt x="246" y="367"/>
                        <a:pt x="259" y="336"/>
                        <a:pt x="259" y="303"/>
                      </a:cubicBezTo>
                      <a:cubicBezTo>
                        <a:pt x="259" y="278"/>
                        <a:pt x="252" y="256"/>
                        <a:pt x="241" y="237"/>
                      </a:cubicBezTo>
                      <a:cubicBezTo>
                        <a:pt x="302" y="183"/>
                        <a:pt x="302" y="183"/>
                        <a:pt x="302" y="183"/>
                      </a:cubicBezTo>
                      <a:cubicBezTo>
                        <a:pt x="318" y="195"/>
                        <a:pt x="338" y="202"/>
                        <a:pt x="360" y="202"/>
                      </a:cubicBezTo>
                      <a:cubicBezTo>
                        <a:pt x="416" y="202"/>
                        <a:pt x="461" y="157"/>
                        <a:pt x="461" y="101"/>
                      </a:cubicBezTo>
                      <a:cubicBezTo>
                        <a:pt x="461" y="45"/>
                        <a:pt x="416" y="0"/>
                        <a:pt x="360" y="0"/>
                      </a:cubicBezTo>
                      <a:cubicBezTo>
                        <a:pt x="304" y="0"/>
                        <a:pt x="259" y="45"/>
                        <a:pt x="259" y="101"/>
                      </a:cubicBezTo>
                      <a:cubicBezTo>
                        <a:pt x="259" y="122"/>
                        <a:pt x="266" y="142"/>
                        <a:pt x="277" y="158"/>
                      </a:cubicBezTo>
                      <a:cubicBezTo>
                        <a:pt x="219" y="209"/>
                        <a:pt x="219" y="209"/>
                        <a:pt x="219" y="209"/>
                      </a:cubicBezTo>
                      <a:cubicBezTo>
                        <a:pt x="195" y="187"/>
                        <a:pt x="164" y="173"/>
                        <a:pt x="130" y="173"/>
                      </a:cubicBezTo>
                      <a:cubicBezTo>
                        <a:pt x="58" y="173"/>
                        <a:pt x="0" y="231"/>
                        <a:pt x="0" y="303"/>
                      </a:cubicBezTo>
                      <a:cubicBezTo>
                        <a:pt x="0" y="374"/>
                        <a:pt x="58" y="432"/>
                        <a:pt x="130" y="432"/>
                      </a:cubicBezTo>
                      <a:cubicBezTo>
                        <a:pt x="154" y="432"/>
                        <a:pt x="177" y="425"/>
                        <a:pt x="196" y="414"/>
                      </a:cubicBezTo>
                      <a:cubicBezTo>
                        <a:pt x="257" y="453"/>
                        <a:pt x="257" y="453"/>
                        <a:pt x="257" y="453"/>
                      </a:cubicBezTo>
                      <a:cubicBezTo>
                        <a:pt x="257" y="460"/>
                        <a:pt x="256" y="466"/>
                        <a:pt x="256" y="473"/>
                      </a:cubicBezTo>
                      <a:cubicBezTo>
                        <a:pt x="256" y="586"/>
                        <a:pt x="348" y="678"/>
                        <a:pt x="461" y="678"/>
                      </a:cubicBezTo>
                      <a:cubicBezTo>
                        <a:pt x="574" y="678"/>
                        <a:pt x="666" y="586"/>
                        <a:pt x="666" y="473"/>
                      </a:cubicBezTo>
                      <a:cubicBezTo>
                        <a:pt x="666" y="360"/>
                        <a:pt x="574" y="268"/>
                        <a:pt x="461" y="268"/>
                      </a:cubicBezTo>
                      <a:close/>
                      <a:moveTo>
                        <a:pt x="360" y="17"/>
                      </a:moveTo>
                      <a:cubicBezTo>
                        <a:pt x="406" y="17"/>
                        <a:pt x="444" y="55"/>
                        <a:pt x="444" y="101"/>
                      </a:cubicBezTo>
                      <a:cubicBezTo>
                        <a:pt x="444" y="147"/>
                        <a:pt x="406" y="184"/>
                        <a:pt x="360" y="184"/>
                      </a:cubicBezTo>
                      <a:cubicBezTo>
                        <a:pt x="337" y="184"/>
                        <a:pt x="316" y="175"/>
                        <a:pt x="301" y="160"/>
                      </a:cubicBezTo>
                      <a:cubicBezTo>
                        <a:pt x="293" y="151"/>
                        <a:pt x="293" y="151"/>
                        <a:pt x="293" y="151"/>
                      </a:cubicBezTo>
                      <a:cubicBezTo>
                        <a:pt x="283" y="137"/>
                        <a:pt x="277" y="120"/>
                        <a:pt x="277" y="101"/>
                      </a:cubicBezTo>
                      <a:cubicBezTo>
                        <a:pt x="277" y="55"/>
                        <a:pt x="314" y="17"/>
                        <a:pt x="360" y="17"/>
                      </a:cubicBezTo>
                      <a:close/>
                      <a:moveTo>
                        <a:pt x="23" y="303"/>
                      </a:moveTo>
                      <a:cubicBezTo>
                        <a:pt x="23" y="244"/>
                        <a:pt x="71" y="196"/>
                        <a:pt x="130" y="196"/>
                      </a:cubicBezTo>
                      <a:cubicBezTo>
                        <a:pt x="189" y="196"/>
                        <a:pt x="236" y="244"/>
                        <a:pt x="236" y="303"/>
                      </a:cubicBezTo>
                      <a:cubicBezTo>
                        <a:pt x="236" y="362"/>
                        <a:pt x="189" y="410"/>
                        <a:pt x="130" y="410"/>
                      </a:cubicBezTo>
                      <a:cubicBezTo>
                        <a:pt x="71" y="410"/>
                        <a:pt x="23" y="362"/>
                        <a:pt x="23" y="303"/>
                      </a:cubicBezTo>
                      <a:close/>
                      <a:moveTo>
                        <a:pt x="461" y="642"/>
                      </a:moveTo>
                      <a:cubicBezTo>
                        <a:pt x="368" y="642"/>
                        <a:pt x="292" y="566"/>
                        <a:pt x="292" y="473"/>
                      </a:cubicBezTo>
                      <a:cubicBezTo>
                        <a:pt x="292" y="380"/>
                        <a:pt x="368" y="304"/>
                        <a:pt x="461" y="304"/>
                      </a:cubicBezTo>
                      <a:cubicBezTo>
                        <a:pt x="554" y="304"/>
                        <a:pt x="630" y="380"/>
                        <a:pt x="630" y="473"/>
                      </a:cubicBezTo>
                      <a:cubicBezTo>
                        <a:pt x="630" y="566"/>
                        <a:pt x="554" y="642"/>
                        <a:pt x="461" y="642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12"/>
                <p:cNvSpPr>
                  <a:spLocks/>
                </p:cNvSpPr>
                <p:nvPr/>
              </p:nvSpPr>
              <p:spPr bwMode="auto">
                <a:xfrm>
                  <a:off x="3619500" y="-3061829"/>
                  <a:ext cx="668338" cy="609600"/>
                </a:xfrm>
                <a:custGeom>
                  <a:avLst/>
                  <a:gdLst>
                    <a:gd name="T0" fmla="*/ 88 w 178"/>
                    <a:gd name="T1" fmla="*/ 162 h 162"/>
                    <a:gd name="T2" fmla="*/ 89 w 178"/>
                    <a:gd name="T3" fmla="*/ 162 h 162"/>
                    <a:gd name="T4" fmla="*/ 91 w 178"/>
                    <a:gd name="T5" fmla="*/ 162 h 162"/>
                    <a:gd name="T6" fmla="*/ 114 w 178"/>
                    <a:gd name="T7" fmla="*/ 4 h 162"/>
                    <a:gd name="T8" fmla="*/ 89 w 178"/>
                    <a:gd name="T9" fmla="*/ 0 h 162"/>
                    <a:gd name="T10" fmla="*/ 64 w 178"/>
                    <a:gd name="T11" fmla="*/ 4 h 162"/>
                    <a:gd name="T12" fmla="*/ 88 w 178"/>
                    <a:gd name="T13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8" h="162">
                      <a:moveTo>
                        <a:pt x="88" y="162"/>
                      </a:moveTo>
                      <a:cubicBezTo>
                        <a:pt x="88" y="162"/>
                        <a:pt x="89" y="162"/>
                        <a:pt x="89" y="162"/>
                      </a:cubicBezTo>
                      <a:cubicBezTo>
                        <a:pt x="90" y="162"/>
                        <a:pt x="90" y="162"/>
                        <a:pt x="91" y="162"/>
                      </a:cubicBezTo>
                      <a:cubicBezTo>
                        <a:pt x="141" y="160"/>
                        <a:pt x="178" y="29"/>
                        <a:pt x="114" y="4"/>
                      </a:cubicBezTo>
                      <a:cubicBezTo>
                        <a:pt x="106" y="1"/>
                        <a:pt x="97" y="0"/>
                        <a:pt x="89" y="0"/>
                      </a:cubicBezTo>
                      <a:cubicBezTo>
                        <a:pt x="81" y="0"/>
                        <a:pt x="72" y="1"/>
                        <a:pt x="64" y="4"/>
                      </a:cubicBezTo>
                      <a:cubicBezTo>
                        <a:pt x="0" y="29"/>
                        <a:pt x="38" y="160"/>
                        <a:pt x="88" y="162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Freeform 13"/>
                <p:cNvSpPr>
                  <a:spLocks/>
                </p:cNvSpPr>
                <p:nvPr/>
              </p:nvSpPr>
              <p:spPr bwMode="auto">
                <a:xfrm>
                  <a:off x="3506788" y="-2501441"/>
                  <a:ext cx="893763" cy="288925"/>
                </a:xfrm>
                <a:custGeom>
                  <a:avLst/>
                  <a:gdLst>
                    <a:gd name="T0" fmla="*/ 167 w 238"/>
                    <a:gd name="T1" fmla="*/ 2 h 77"/>
                    <a:gd name="T2" fmla="*/ 119 w 238"/>
                    <a:gd name="T3" fmla="*/ 26 h 77"/>
                    <a:gd name="T4" fmla="*/ 70 w 238"/>
                    <a:gd name="T5" fmla="*/ 0 h 77"/>
                    <a:gd name="T6" fmla="*/ 0 w 238"/>
                    <a:gd name="T7" fmla="*/ 77 h 77"/>
                    <a:gd name="T8" fmla="*/ 238 w 238"/>
                    <a:gd name="T9" fmla="*/ 77 h 77"/>
                    <a:gd name="T10" fmla="*/ 167 w 238"/>
                    <a:gd name="T11" fmla="*/ 2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77">
                      <a:moveTo>
                        <a:pt x="167" y="2"/>
                      </a:moveTo>
                      <a:cubicBezTo>
                        <a:pt x="156" y="16"/>
                        <a:pt x="139" y="26"/>
                        <a:pt x="119" y="26"/>
                      </a:cubicBezTo>
                      <a:cubicBezTo>
                        <a:pt x="99" y="26"/>
                        <a:pt x="80" y="15"/>
                        <a:pt x="70" y="0"/>
                      </a:cubicBezTo>
                      <a:cubicBezTo>
                        <a:pt x="42" y="3"/>
                        <a:pt x="11" y="42"/>
                        <a:pt x="0" y="77"/>
                      </a:cubicBezTo>
                      <a:cubicBezTo>
                        <a:pt x="79" y="77"/>
                        <a:pt x="159" y="77"/>
                        <a:pt x="238" y="77"/>
                      </a:cubicBezTo>
                      <a:cubicBezTo>
                        <a:pt x="228" y="38"/>
                        <a:pt x="201" y="17"/>
                        <a:pt x="167" y="2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Freeform 14"/>
                <p:cNvSpPr>
                  <a:spLocks/>
                </p:cNvSpPr>
                <p:nvPr/>
              </p:nvSpPr>
              <p:spPr bwMode="auto">
                <a:xfrm>
                  <a:off x="2498725" y="-3528554"/>
                  <a:ext cx="420688" cy="387350"/>
                </a:xfrm>
                <a:custGeom>
                  <a:avLst/>
                  <a:gdLst>
                    <a:gd name="T0" fmla="*/ 55 w 112"/>
                    <a:gd name="T1" fmla="*/ 103 h 103"/>
                    <a:gd name="T2" fmla="*/ 56 w 112"/>
                    <a:gd name="T3" fmla="*/ 103 h 103"/>
                    <a:gd name="T4" fmla="*/ 57 w 112"/>
                    <a:gd name="T5" fmla="*/ 103 h 103"/>
                    <a:gd name="T6" fmla="*/ 71 w 112"/>
                    <a:gd name="T7" fmla="*/ 3 h 103"/>
                    <a:gd name="T8" fmla="*/ 56 w 112"/>
                    <a:gd name="T9" fmla="*/ 0 h 103"/>
                    <a:gd name="T10" fmla="*/ 40 w 112"/>
                    <a:gd name="T11" fmla="*/ 3 h 103"/>
                    <a:gd name="T12" fmla="*/ 55 w 112"/>
                    <a:gd name="T13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" h="103">
                      <a:moveTo>
                        <a:pt x="55" y="103"/>
                      </a:moveTo>
                      <a:cubicBezTo>
                        <a:pt x="55" y="103"/>
                        <a:pt x="55" y="103"/>
                        <a:pt x="56" y="103"/>
                      </a:cubicBezTo>
                      <a:cubicBezTo>
                        <a:pt x="56" y="103"/>
                        <a:pt x="56" y="103"/>
                        <a:pt x="57" y="103"/>
                      </a:cubicBezTo>
                      <a:cubicBezTo>
                        <a:pt x="88" y="101"/>
                        <a:pt x="112" y="18"/>
                        <a:pt x="71" y="3"/>
                      </a:cubicBezTo>
                      <a:cubicBezTo>
                        <a:pt x="66" y="1"/>
                        <a:pt x="61" y="0"/>
                        <a:pt x="56" y="0"/>
                      </a:cubicBezTo>
                      <a:cubicBezTo>
                        <a:pt x="50" y="0"/>
                        <a:pt x="45" y="1"/>
                        <a:pt x="40" y="3"/>
                      </a:cubicBezTo>
                      <a:cubicBezTo>
                        <a:pt x="0" y="18"/>
                        <a:pt x="23" y="101"/>
                        <a:pt x="55" y="103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Freeform 15"/>
                <p:cNvSpPr>
                  <a:spLocks/>
                </p:cNvSpPr>
                <p:nvPr/>
              </p:nvSpPr>
              <p:spPr bwMode="auto">
                <a:xfrm>
                  <a:off x="2424113" y="-3174541"/>
                  <a:ext cx="566738" cy="184150"/>
                </a:xfrm>
                <a:custGeom>
                  <a:avLst/>
                  <a:gdLst>
                    <a:gd name="T0" fmla="*/ 106 w 151"/>
                    <a:gd name="T1" fmla="*/ 2 h 49"/>
                    <a:gd name="T2" fmla="*/ 76 w 151"/>
                    <a:gd name="T3" fmla="*/ 17 h 49"/>
                    <a:gd name="T4" fmla="*/ 45 w 151"/>
                    <a:gd name="T5" fmla="*/ 0 h 49"/>
                    <a:gd name="T6" fmla="*/ 0 w 151"/>
                    <a:gd name="T7" fmla="*/ 49 h 49"/>
                    <a:gd name="T8" fmla="*/ 151 w 151"/>
                    <a:gd name="T9" fmla="*/ 49 h 49"/>
                    <a:gd name="T10" fmla="*/ 106 w 151"/>
                    <a:gd name="T11" fmla="*/ 2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1" h="49">
                      <a:moveTo>
                        <a:pt x="106" y="2"/>
                      </a:moveTo>
                      <a:cubicBezTo>
                        <a:pt x="99" y="11"/>
                        <a:pt x="88" y="17"/>
                        <a:pt x="76" y="17"/>
                      </a:cubicBezTo>
                      <a:cubicBezTo>
                        <a:pt x="63" y="17"/>
                        <a:pt x="51" y="10"/>
                        <a:pt x="45" y="0"/>
                      </a:cubicBezTo>
                      <a:cubicBezTo>
                        <a:pt x="27" y="2"/>
                        <a:pt x="7" y="27"/>
                        <a:pt x="0" y="49"/>
                      </a:cubicBezTo>
                      <a:cubicBezTo>
                        <a:pt x="50" y="49"/>
                        <a:pt x="101" y="49"/>
                        <a:pt x="151" y="49"/>
                      </a:cubicBezTo>
                      <a:cubicBezTo>
                        <a:pt x="145" y="25"/>
                        <a:pt x="127" y="11"/>
                        <a:pt x="106" y="2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Freeform 16"/>
                <p:cNvSpPr>
                  <a:spLocks/>
                </p:cNvSpPr>
                <p:nvPr/>
              </p:nvSpPr>
              <p:spPr bwMode="auto">
                <a:xfrm>
                  <a:off x="3408363" y="-4219116"/>
                  <a:ext cx="330200" cy="300038"/>
                </a:xfrm>
                <a:custGeom>
                  <a:avLst/>
                  <a:gdLst>
                    <a:gd name="T0" fmla="*/ 43 w 88"/>
                    <a:gd name="T1" fmla="*/ 80 h 80"/>
                    <a:gd name="T2" fmla="*/ 44 w 88"/>
                    <a:gd name="T3" fmla="*/ 80 h 80"/>
                    <a:gd name="T4" fmla="*/ 45 w 88"/>
                    <a:gd name="T5" fmla="*/ 80 h 80"/>
                    <a:gd name="T6" fmla="*/ 56 w 88"/>
                    <a:gd name="T7" fmla="*/ 2 h 80"/>
                    <a:gd name="T8" fmla="*/ 44 w 88"/>
                    <a:gd name="T9" fmla="*/ 0 h 80"/>
                    <a:gd name="T10" fmla="*/ 32 w 88"/>
                    <a:gd name="T11" fmla="*/ 2 h 80"/>
                    <a:gd name="T12" fmla="*/ 43 w 88"/>
                    <a:gd name="T13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80">
                      <a:moveTo>
                        <a:pt x="43" y="80"/>
                      </a:moveTo>
                      <a:cubicBezTo>
                        <a:pt x="44" y="80"/>
                        <a:pt x="44" y="80"/>
                        <a:pt x="44" y="80"/>
                      </a:cubicBezTo>
                      <a:cubicBezTo>
                        <a:pt x="44" y="80"/>
                        <a:pt x="45" y="80"/>
                        <a:pt x="45" y="80"/>
                      </a:cubicBezTo>
                      <a:cubicBezTo>
                        <a:pt x="69" y="79"/>
                        <a:pt x="88" y="14"/>
                        <a:pt x="56" y="2"/>
                      </a:cubicBezTo>
                      <a:cubicBezTo>
                        <a:pt x="52" y="1"/>
                        <a:pt x="48" y="0"/>
                        <a:pt x="44" y="0"/>
                      </a:cubicBezTo>
                      <a:cubicBezTo>
                        <a:pt x="40" y="0"/>
                        <a:pt x="36" y="1"/>
                        <a:pt x="32" y="2"/>
                      </a:cubicBezTo>
                      <a:cubicBezTo>
                        <a:pt x="0" y="14"/>
                        <a:pt x="19" y="79"/>
                        <a:pt x="43" y="80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Freeform 17"/>
                <p:cNvSpPr>
                  <a:spLocks/>
                </p:cNvSpPr>
                <p:nvPr/>
              </p:nvSpPr>
              <p:spPr bwMode="auto">
                <a:xfrm>
                  <a:off x="3352800" y="-3941304"/>
                  <a:ext cx="442913" cy="142875"/>
                </a:xfrm>
                <a:custGeom>
                  <a:avLst/>
                  <a:gdLst>
                    <a:gd name="T0" fmla="*/ 83 w 118"/>
                    <a:gd name="T1" fmla="*/ 1 h 38"/>
                    <a:gd name="T2" fmla="*/ 59 w 118"/>
                    <a:gd name="T3" fmla="*/ 12 h 38"/>
                    <a:gd name="T4" fmla="*/ 35 w 118"/>
                    <a:gd name="T5" fmla="*/ 0 h 38"/>
                    <a:gd name="T6" fmla="*/ 0 w 118"/>
                    <a:gd name="T7" fmla="*/ 38 h 38"/>
                    <a:gd name="T8" fmla="*/ 118 w 118"/>
                    <a:gd name="T9" fmla="*/ 38 h 38"/>
                    <a:gd name="T10" fmla="*/ 83 w 118"/>
                    <a:gd name="T11" fmla="*/ 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38">
                      <a:moveTo>
                        <a:pt x="83" y="1"/>
                      </a:moveTo>
                      <a:cubicBezTo>
                        <a:pt x="77" y="8"/>
                        <a:pt x="69" y="12"/>
                        <a:pt x="59" y="12"/>
                      </a:cubicBezTo>
                      <a:cubicBezTo>
                        <a:pt x="49" y="12"/>
                        <a:pt x="40" y="7"/>
                        <a:pt x="35" y="0"/>
                      </a:cubicBezTo>
                      <a:cubicBezTo>
                        <a:pt x="21" y="1"/>
                        <a:pt x="6" y="21"/>
                        <a:pt x="0" y="38"/>
                      </a:cubicBezTo>
                      <a:cubicBezTo>
                        <a:pt x="39" y="38"/>
                        <a:pt x="79" y="38"/>
                        <a:pt x="118" y="38"/>
                      </a:cubicBezTo>
                      <a:cubicBezTo>
                        <a:pt x="113" y="19"/>
                        <a:pt x="99" y="8"/>
                        <a:pt x="83" y="1"/>
                      </a:cubicBezTo>
                      <a:close/>
                    </a:path>
                  </a:pathLst>
                </a:custGeom>
                <a:solidFill>
                  <a:srgbClr val="6BB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61" name="Rectangle 60"/>
            <p:cNvSpPr/>
            <p:nvPr/>
          </p:nvSpPr>
          <p:spPr>
            <a:xfrm>
              <a:off x="6156759" y="4974048"/>
              <a:ext cx="2448964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457200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&amp;</a:t>
              </a:r>
            </a:p>
            <a:p>
              <a:pPr marL="0" lvl="1" algn="ctr" defTabSz="457200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Alerts all other Guard911</a:t>
              </a:r>
            </a:p>
            <a:p>
              <a:pPr marL="0" lvl="1" algn="ctr" defTabSz="457200"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protected properties within 5 miles.</a:t>
              </a:r>
            </a:p>
          </p:txBody>
        </p:sp>
      </p:grpSp>
      <p:pic>
        <p:nvPicPr>
          <p:cNvPr id="3" name="GREY - SHIEL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2" y="2032757"/>
            <a:ext cx="1888548" cy="2196140"/>
          </a:xfrm>
          <a:prstGeom prst="rect">
            <a:avLst/>
          </a:prstGeom>
        </p:spPr>
      </p:pic>
      <p:pic>
        <p:nvPicPr>
          <p:cNvPr id="62" name="GREY-TEACHER ASSIST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64" y="4694260"/>
            <a:ext cx="1130854" cy="443794"/>
          </a:xfrm>
          <a:prstGeom prst="rect">
            <a:avLst/>
          </a:prstGeom>
        </p:spPr>
      </p:pic>
      <p:pic>
        <p:nvPicPr>
          <p:cNvPr id="67" name="GREY-911 ONLY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68366" r="49211" b="22222"/>
          <a:stretch/>
        </p:blipFill>
        <p:spPr>
          <a:xfrm>
            <a:off x="499816" y="4651639"/>
            <a:ext cx="1135964" cy="533873"/>
          </a:xfrm>
          <a:prstGeom prst="rect">
            <a:avLst/>
          </a:prstGeom>
        </p:spPr>
      </p:pic>
      <p:sp>
        <p:nvSpPr>
          <p:cNvPr id="9" name="Mapping accuracy dependent on Cell/GPS Signal Strength"/>
          <p:cNvSpPr txBox="1"/>
          <p:nvPr/>
        </p:nvSpPr>
        <p:spPr>
          <a:xfrm>
            <a:off x="711200" y="6366934"/>
            <a:ext cx="185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</a:rPr>
              <a:t>Mapping accuracy dependent on Cell/GPS signal strength</a:t>
            </a:r>
            <a:endParaRPr lang="en-US" sz="1000" dirty="0"/>
          </a:p>
        </p:txBody>
      </p:sp>
      <p:pic>
        <p:nvPicPr>
          <p:cNvPr id="13" name="ale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66.5"/>
                  <p14:fade out="4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12913" y="452561"/>
            <a:ext cx="609600" cy="609600"/>
          </a:xfrm>
          <a:prstGeom prst="rect">
            <a:avLst/>
          </a:prstGeom>
        </p:spPr>
      </p:pic>
      <p:pic>
        <p:nvPicPr>
          <p:cNvPr id="63" name="Map - Active Shooti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9" y="1609907"/>
            <a:ext cx="2304594" cy="3940775"/>
          </a:xfrm>
          <a:prstGeom prst="rect">
            <a:avLst/>
          </a:prstGeom>
        </p:spPr>
      </p:pic>
      <p:sp>
        <p:nvSpPr>
          <p:cNvPr id="64" name="Black rectangle iPhone frame"/>
          <p:cNvSpPr/>
          <p:nvPr/>
        </p:nvSpPr>
        <p:spPr>
          <a:xfrm>
            <a:off x="428130" y="1600199"/>
            <a:ext cx="2338642" cy="39600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iPhone"/>
          <p:cNvGrpSpPr/>
          <p:nvPr/>
        </p:nvGrpSpPr>
        <p:grpSpPr>
          <a:xfrm>
            <a:off x="50802" y="583236"/>
            <a:ext cx="3088997" cy="5834498"/>
            <a:chOff x="-4314343" y="214139"/>
            <a:chExt cx="3118104" cy="58894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10094" y="1092498"/>
              <a:ext cx="2340031" cy="41658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4343" y="214139"/>
              <a:ext cx="3118104" cy="588947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6" y="2017120"/>
            <a:ext cx="1913870" cy="2225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r="34903" b="261"/>
          <a:stretch/>
        </p:blipFill>
        <p:spPr>
          <a:xfrm>
            <a:off x="4338918" y="17929"/>
            <a:ext cx="4823011" cy="6853514"/>
          </a:xfrm>
          <a:prstGeom prst="rect">
            <a:avLst/>
          </a:prstGeom>
          <a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 t="-86551" r="-91880" b="-7821"/>
            </a:stretch>
          </a:blipFill>
        </p:spPr>
      </p:pic>
      <p:pic>
        <p:nvPicPr>
          <p:cNvPr id="9" name="GREY - TEACHER ASSIST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56" y="4697324"/>
            <a:ext cx="1144806" cy="449269"/>
          </a:xfrm>
          <a:prstGeom prst="rect">
            <a:avLst/>
          </a:prstGeom>
        </p:spPr>
      </p:pic>
      <p:pic>
        <p:nvPicPr>
          <p:cNvPr id="10" name="GREY - 911 ONLY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68366" r="49211" b="22222"/>
          <a:stretch/>
        </p:blipFill>
        <p:spPr>
          <a:xfrm>
            <a:off x="474932" y="4651135"/>
            <a:ext cx="1139551" cy="535559"/>
          </a:xfrm>
          <a:prstGeom prst="rect">
            <a:avLst/>
          </a:prstGeom>
        </p:spPr>
      </p:pic>
      <p:pic>
        <p:nvPicPr>
          <p:cNvPr id="11" name="KEYBOAR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147" y="1605466"/>
            <a:ext cx="2304482" cy="394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49271" y="-1"/>
            <a:ext cx="4894729" cy="6858001"/>
          </a:xfrm>
          <a:prstGeom prst="rect">
            <a:avLst/>
          </a:prstGeom>
          <a:gradFill flip="none" rotWithShape="1">
            <a:gsLst>
              <a:gs pos="8000">
                <a:schemeClr val="accent5"/>
              </a:gs>
              <a:gs pos="54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89724" y="652670"/>
            <a:ext cx="309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6BBBFF"/>
                </a:solidFill>
              </a:rPr>
              <a:t>Staff Assist: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89724" y="1571951"/>
            <a:ext cx="4971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>
                <a:solidFill>
                  <a:schemeClr val="bg1"/>
                </a:solidFill>
              </a:rPr>
              <a:t>After the alert is immediately sent, a pop-up window allows the user to provide additional information. </a:t>
            </a:r>
          </a:p>
        </p:txBody>
      </p:sp>
      <p:sp>
        <p:nvSpPr>
          <p:cNvPr id="15" name="Rectangle 14"/>
          <p:cNvSpPr/>
          <p:nvPr/>
        </p:nvSpPr>
        <p:spPr>
          <a:xfrm rot="10800000" flipV="1">
            <a:off x="5360" y="5889349"/>
            <a:ext cx="9138640" cy="98235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-17941" y="-18148"/>
            <a:ext cx="9161929" cy="52016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544615" y="3240674"/>
            <a:ext cx="6883718" cy="3424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4850" y="2607385"/>
            <a:ext cx="26894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ssistance Requeste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24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9538" y="207233"/>
            <a:ext cx="609600" cy="6096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094423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85531" y="4461431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F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18110" y="4461431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748309" y="4461431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979214" y="4853982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3477" y="2610261"/>
            <a:ext cx="26894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402126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2242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48309" y="4853982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B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094423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l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435867" y="4461431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L</a:t>
            </a:r>
          </a:p>
        </p:txBody>
      </p:sp>
      <p:sp>
        <p:nvSpPr>
          <p:cNvPr id="31" name="F - FIGHT"/>
          <p:cNvSpPr txBox="1"/>
          <p:nvPr/>
        </p:nvSpPr>
        <p:spPr>
          <a:xfrm>
            <a:off x="675038" y="2617788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F</a:t>
            </a:r>
          </a:p>
        </p:txBody>
      </p:sp>
      <p:sp>
        <p:nvSpPr>
          <p:cNvPr id="32" name="I - FIGHT"/>
          <p:cNvSpPr txBox="1"/>
          <p:nvPr/>
        </p:nvSpPr>
        <p:spPr>
          <a:xfrm>
            <a:off x="762359" y="2617788"/>
            <a:ext cx="2231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I</a:t>
            </a:r>
          </a:p>
        </p:txBody>
      </p:sp>
      <p:sp>
        <p:nvSpPr>
          <p:cNvPr id="33" name="G - FIGHT"/>
          <p:cNvSpPr txBox="1"/>
          <p:nvPr/>
        </p:nvSpPr>
        <p:spPr>
          <a:xfrm>
            <a:off x="801868" y="2617788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G</a:t>
            </a:r>
          </a:p>
        </p:txBody>
      </p:sp>
      <p:sp>
        <p:nvSpPr>
          <p:cNvPr id="34" name="T - FIGHT"/>
          <p:cNvSpPr txBox="1"/>
          <p:nvPr/>
        </p:nvSpPr>
        <p:spPr>
          <a:xfrm>
            <a:off x="1010338" y="2617788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T</a:t>
            </a:r>
          </a:p>
        </p:txBody>
      </p:sp>
      <p:sp>
        <p:nvSpPr>
          <p:cNvPr id="35" name="N - IN"/>
          <p:cNvSpPr txBox="1"/>
          <p:nvPr/>
        </p:nvSpPr>
        <p:spPr>
          <a:xfrm>
            <a:off x="1170722" y="2617788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N</a:t>
            </a:r>
          </a:p>
        </p:txBody>
      </p:sp>
      <p:sp>
        <p:nvSpPr>
          <p:cNvPr id="36" name="I - IN"/>
          <p:cNvSpPr txBox="1"/>
          <p:nvPr/>
        </p:nvSpPr>
        <p:spPr>
          <a:xfrm>
            <a:off x="1132277" y="2617788"/>
            <a:ext cx="2231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I</a:t>
            </a:r>
          </a:p>
        </p:txBody>
      </p:sp>
      <p:sp>
        <p:nvSpPr>
          <p:cNvPr id="46" name="Y - LOBBY"/>
          <p:cNvSpPr txBox="1"/>
          <p:nvPr/>
        </p:nvSpPr>
        <p:spPr>
          <a:xfrm>
            <a:off x="1665372" y="261828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itchFamily="34" charset="0"/>
              </a:rPr>
              <a:t>Y</a:t>
            </a:r>
            <a:endParaRPr lang="en-US" sz="1100" dirty="0">
              <a:latin typeface="Helvetica" pitchFamily="34" charset="0"/>
            </a:endParaRPr>
          </a:p>
        </p:txBody>
      </p:sp>
      <p:sp>
        <p:nvSpPr>
          <p:cNvPr id="45" name="B - LOBBY"/>
          <p:cNvSpPr txBox="1"/>
          <p:nvPr/>
        </p:nvSpPr>
        <p:spPr>
          <a:xfrm>
            <a:off x="1575725" y="2617788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B</a:t>
            </a:r>
          </a:p>
        </p:txBody>
      </p:sp>
      <p:sp>
        <p:nvSpPr>
          <p:cNvPr id="37" name="B - LOBBY"/>
          <p:cNvSpPr txBox="1"/>
          <p:nvPr/>
        </p:nvSpPr>
        <p:spPr>
          <a:xfrm>
            <a:off x="1487621" y="2617788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B</a:t>
            </a:r>
          </a:p>
        </p:txBody>
      </p:sp>
      <p:sp>
        <p:nvSpPr>
          <p:cNvPr id="38" name="O - LOBBY"/>
          <p:cNvSpPr txBox="1"/>
          <p:nvPr/>
        </p:nvSpPr>
        <p:spPr>
          <a:xfrm>
            <a:off x="1385629" y="2617788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itchFamily="34" charset="0"/>
              </a:rPr>
              <a:t>O</a:t>
            </a:r>
            <a:endParaRPr lang="en-US" sz="1100" dirty="0">
              <a:latin typeface="Helvetica" pitchFamily="34" charset="0"/>
            </a:endParaRPr>
          </a:p>
        </p:txBody>
      </p:sp>
      <p:sp>
        <p:nvSpPr>
          <p:cNvPr id="39" name="L - LOBBY"/>
          <p:cNvSpPr txBox="1"/>
          <p:nvPr/>
        </p:nvSpPr>
        <p:spPr>
          <a:xfrm>
            <a:off x="1308988" y="261778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L</a:t>
            </a:r>
          </a:p>
        </p:txBody>
      </p:sp>
      <p:sp>
        <p:nvSpPr>
          <p:cNvPr id="40" name="H - FIGHT"/>
          <p:cNvSpPr txBox="1"/>
          <p:nvPr/>
        </p:nvSpPr>
        <p:spPr>
          <a:xfrm>
            <a:off x="910297" y="2617788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H</a:t>
            </a:r>
          </a:p>
        </p:txBody>
      </p:sp>
      <p:sp>
        <p:nvSpPr>
          <p:cNvPr id="42" name="RED - SEND"/>
          <p:cNvSpPr/>
          <p:nvPr/>
        </p:nvSpPr>
        <p:spPr>
          <a:xfrm>
            <a:off x="1647398" y="3477988"/>
            <a:ext cx="896112" cy="310896"/>
          </a:xfrm>
          <a:prstGeom prst="roundRect">
            <a:avLst>
              <a:gd name="adj" fmla="val 13604"/>
            </a:avLst>
          </a:prstGeom>
          <a:gradFill>
            <a:gsLst>
              <a:gs pos="47000">
                <a:srgbClr val="830000"/>
              </a:gs>
              <a:gs pos="63000">
                <a:srgbClr val="7E0000"/>
              </a:gs>
              <a:gs pos="48000">
                <a:srgbClr val="970000">
                  <a:lumMod val="80000"/>
                </a:srgbClr>
              </a:gs>
              <a:gs pos="100000">
                <a:schemeClr val="accent3">
                  <a:lumMod val="75000"/>
                </a:schemeClr>
              </a:gs>
              <a:gs pos="0">
                <a:srgbClr val="C00000"/>
              </a:gs>
              <a:gs pos="100000">
                <a:srgbClr val="C00000"/>
              </a:gs>
            </a:gsLst>
            <a:lin ang="5400000" scaled="0"/>
          </a:gra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20" b="1" dirty="0">
                <a:solidFill>
                  <a:prstClr val="white"/>
                </a:solidFill>
                <a:effectLst>
                  <a:glow rad="12700">
                    <a:schemeClr val="accent3">
                      <a:lumMod val="50000"/>
                      <a:alpha val="72000"/>
                    </a:schemeClr>
                  </a:glow>
                </a:effectLst>
                <a:latin typeface="Helvetica" pitchFamily="34" charset="0"/>
              </a:rPr>
              <a:t>Send</a:t>
            </a:r>
            <a:endParaRPr lang="en-US" sz="1020" b="1" dirty="0">
              <a:solidFill>
                <a:prstClr val="white"/>
              </a:solidFill>
              <a:effectLst>
                <a:glow rad="12700">
                  <a:schemeClr val="accent3">
                    <a:lumMod val="50000"/>
                    <a:alpha val="72000"/>
                  </a:schemeClr>
                </a:glow>
              </a:effectLst>
            </a:endParaRPr>
          </a:p>
        </p:txBody>
      </p:sp>
      <p:sp>
        <p:nvSpPr>
          <p:cNvPr id="43" name="Black rectangle iPhone frame"/>
          <p:cNvSpPr/>
          <p:nvPr/>
        </p:nvSpPr>
        <p:spPr>
          <a:xfrm>
            <a:off x="453062" y="1600199"/>
            <a:ext cx="2313709" cy="39600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  <p:sp>
        <p:nvSpPr>
          <p:cNvPr id="47" name="Rounded Rectangle 46"/>
          <p:cNvSpPr/>
          <p:nvPr/>
        </p:nvSpPr>
        <p:spPr>
          <a:xfrm>
            <a:off x="1635000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5076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8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 build="p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3" grpId="0"/>
      <p:bldP spid="34" grpId="0"/>
      <p:bldP spid="35" grpId="0"/>
      <p:bldP spid="36" grpId="0"/>
      <p:bldP spid="46" grpId="0"/>
      <p:bldP spid="45" grpId="0"/>
      <p:bldP spid="37" grpId="0"/>
      <p:bldP spid="38" grpId="0"/>
      <p:bldP spid="39" grpId="0"/>
      <p:bldP spid="40" grpId="0"/>
      <p:bldP spid="42" grpId="0" animBg="1"/>
      <p:bldP spid="47" grpId="0" animBg="1"/>
      <p:bldP spid="4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/>
          <p:cNvGrpSpPr/>
          <p:nvPr/>
        </p:nvGrpSpPr>
        <p:grpSpPr>
          <a:xfrm>
            <a:off x="50802" y="583236"/>
            <a:ext cx="3088997" cy="5834498"/>
            <a:chOff x="-4314343" y="214139"/>
            <a:chExt cx="3118104" cy="5889475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05768" y="1102233"/>
              <a:ext cx="2334562" cy="4156105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4343" y="214139"/>
              <a:ext cx="3118104" cy="5889475"/>
            </a:xfrm>
            <a:prstGeom prst="rect">
              <a:avLst/>
            </a:prstGeom>
          </p:spPr>
        </p:pic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" y="2048256"/>
            <a:ext cx="1843556" cy="2143819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18" y="4698379"/>
            <a:ext cx="1124166" cy="441169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68366" r="49211" b="22222"/>
          <a:stretch/>
        </p:blipFill>
        <p:spPr>
          <a:xfrm>
            <a:off x="478738" y="4646650"/>
            <a:ext cx="1141502" cy="536476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" y="5182151"/>
            <a:ext cx="442795" cy="398198"/>
          </a:xfrm>
          <a:prstGeom prst="rect">
            <a:avLst/>
          </a:prstGeom>
        </p:spPr>
      </p:pic>
      <p:grpSp>
        <p:nvGrpSpPr>
          <p:cNvPr id="143" name="KEYBOARD"/>
          <p:cNvGrpSpPr/>
          <p:nvPr/>
        </p:nvGrpSpPr>
        <p:grpSpPr>
          <a:xfrm>
            <a:off x="462977" y="1600198"/>
            <a:ext cx="2310981" cy="3962561"/>
            <a:chOff x="456408" y="1574670"/>
            <a:chExt cx="2325299" cy="3987112"/>
          </a:xfrm>
        </p:grpSpPr>
        <p:cxnSp>
          <p:nvCxnSpPr>
            <p:cNvPr id="144" name="Straight Connector 143"/>
            <p:cNvCxnSpPr/>
            <p:nvPr/>
          </p:nvCxnSpPr>
          <p:spPr>
            <a:xfrm>
              <a:off x="2763199" y="1607324"/>
              <a:ext cx="3796" cy="2376605"/>
            </a:xfrm>
            <a:prstGeom prst="line">
              <a:avLst/>
            </a:prstGeom>
            <a:ln cap="rnd">
              <a:solidFill>
                <a:srgbClr val="35355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460104" y="1607324"/>
              <a:ext cx="0" cy="2403008"/>
            </a:xfrm>
            <a:prstGeom prst="line">
              <a:avLst/>
            </a:prstGeom>
            <a:ln cap="rnd">
              <a:solidFill>
                <a:srgbClr val="35355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470414" y="1606807"/>
              <a:ext cx="2278072" cy="0"/>
            </a:xfrm>
            <a:prstGeom prst="line">
              <a:avLst/>
            </a:prstGeom>
            <a:ln cap="rnd">
              <a:solidFill>
                <a:srgbClr val="35355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" name="KEYBOARD"/>
            <p:cNvGrpSpPr/>
            <p:nvPr/>
          </p:nvGrpSpPr>
          <p:grpSpPr>
            <a:xfrm>
              <a:off x="456408" y="1574670"/>
              <a:ext cx="2325299" cy="3987112"/>
              <a:chOff x="470844" y="1574670"/>
              <a:chExt cx="2325299" cy="3987112"/>
            </a:xfrm>
          </p:grpSpPr>
          <p:pic>
            <p:nvPicPr>
              <p:cNvPr id="148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844" y="1574670"/>
                <a:ext cx="2325299" cy="3987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57" y="1872598"/>
                <a:ext cx="2025408" cy="1981717"/>
              </a:xfrm>
              <a:prstGeom prst="rect">
                <a:avLst/>
              </a:prstGeom>
            </p:spPr>
          </p:pic>
        </p:grpSp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0"/>
            <a:ext cx="4571998" cy="6858000"/>
          </a:xfrm>
          <a:prstGeom prst="rect">
            <a:avLst/>
          </a:prstGeom>
          <a:blipFill>
            <a:blip r:embed="rId1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 t="-86551" r="-91880" b="-7821"/>
            </a:stretch>
          </a:blipFill>
        </p:spPr>
      </p:pic>
      <p:sp>
        <p:nvSpPr>
          <p:cNvPr id="151" name="Rectangle 150"/>
          <p:cNvSpPr/>
          <p:nvPr/>
        </p:nvSpPr>
        <p:spPr>
          <a:xfrm>
            <a:off x="4500282" y="-1"/>
            <a:ext cx="4894729" cy="6858001"/>
          </a:xfrm>
          <a:prstGeom prst="rect">
            <a:avLst/>
          </a:prstGeom>
          <a:gradFill flip="none" rotWithShape="1">
            <a:gsLst>
              <a:gs pos="14000">
                <a:schemeClr val="accent5"/>
              </a:gs>
              <a:gs pos="54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3489724" y="1571951"/>
            <a:ext cx="4971883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/>
            <a:r>
              <a:rPr lang="en-US" sz="2400" dirty="0">
                <a:solidFill>
                  <a:schemeClr val="bg1"/>
                </a:solidFill>
              </a:rPr>
              <a:t>The capability for the administrator to send a private message or warning to all Guard911 users.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3489724" y="652670"/>
            <a:ext cx="3233578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solidFill>
                  <a:srgbClr val="6BBBFF"/>
                </a:solidFill>
                <a:latin typeface="+mj-lt"/>
                <a:ea typeface="+mj-ea"/>
                <a:cs typeface="+mj-cs"/>
              </a:rPr>
              <a:t>Admin Push: </a:t>
            </a:r>
          </a:p>
        </p:txBody>
      </p:sp>
      <p:sp>
        <p:nvSpPr>
          <p:cNvPr id="154" name="Rectangle 153"/>
          <p:cNvSpPr/>
          <p:nvPr/>
        </p:nvSpPr>
        <p:spPr>
          <a:xfrm rot="10800000" flipV="1">
            <a:off x="5360" y="5889349"/>
            <a:ext cx="9138640" cy="98235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 rot="10800000">
            <a:off x="-17941" y="-18148"/>
            <a:ext cx="9161929" cy="52016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 rot="16200000">
            <a:off x="5544615" y="3240674"/>
            <a:ext cx="6883718" cy="3424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701237" y="2623197"/>
            <a:ext cx="26894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704850" y="2618143"/>
            <a:ext cx="26894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ounded Rectangle 158"/>
          <p:cNvSpPr/>
          <p:nvPr/>
        </p:nvSpPr>
        <p:spPr>
          <a:xfrm>
            <a:off x="1984328" y="4853982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N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40664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T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210111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l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643835" y="260986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P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826381" y="446449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S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86962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U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58088" y="446449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D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17515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R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2564100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P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233260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521502" y="446449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G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594674" y="446449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A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2215486" y="4853982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M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59700" y="4853982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X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290857" y="4853982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C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71217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W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63813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Y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233260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233260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233260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233260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233260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2564100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P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2564100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P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4366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17515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R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17515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R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17515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R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17515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R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17515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R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86962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U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40664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T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40664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T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406647" y="407315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T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984328" y="4853982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N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58088" y="446449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D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58088" y="446449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D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826381" y="446449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S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826381" y="4464499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S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290857" y="4853982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C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290857" y="4853982"/>
            <a:ext cx="192024" cy="283464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C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741806" y="2609861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O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847033" y="2609861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W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981261" y="260986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1071975" y="2609861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209860" y="2609861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O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1318699" y="2609861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U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1420291" y="2609861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T –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1659774" y="2609861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T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1750488" y="2609861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O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1855720" y="2609861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1957320" y="2609861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N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2058915" y="260986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A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2153257" y="2609861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D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2254854" y="2609861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O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647395" y="276601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S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738104" y="276601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P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832446" y="2766019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O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941301" y="2766019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T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1028382" y="2766019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T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1115468" y="276601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1209810" y="2766019"/>
            <a:ext cx="404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D –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1460183" y="276601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1554525" y="276601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X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1648864" y="276601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1743204" y="2766019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1848432" y="2766019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C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1946405" y="2766019"/>
            <a:ext cx="2231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I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1986314" y="276601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S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2080656" y="276601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643741" y="293656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738085" y="2936561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M</a:t>
            </a:r>
          </a:p>
        </p:txBody>
      </p:sp>
      <p:sp>
        <p:nvSpPr>
          <p:cNvPr id="240" name="TextBox 239"/>
          <p:cNvSpPr txBox="1"/>
          <p:nvPr/>
        </p:nvSpPr>
        <p:spPr>
          <a:xfrm>
            <a:off x="854204" y="293656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948547" y="2936561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1050147" y="2936561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G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1159003" y="293656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1253345" y="2936561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N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1354946" y="2936561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C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1456542" y="2936561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Y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643738" y="3103477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P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738081" y="3103477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839682" y="3103477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O</a:t>
            </a:r>
          </a:p>
        </p:txBody>
      </p:sp>
      <p:sp>
        <p:nvSpPr>
          <p:cNvPr id="250" name="TextBox 249"/>
          <p:cNvSpPr txBox="1"/>
          <p:nvPr/>
        </p:nvSpPr>
        <p:spPr>
          <a:xfrm>
            <a:off x="948538" y="3103477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C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1050140" y="3103477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1144484" y="3103477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D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1246084" y="3103477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U</a:t>
            </a:r>
          </a:p>
        </p:txBody>
      </p:sp>
      <p:sp>
        <p:nvSpPr>
          <p:cNvPr id="254" name="TextBox 253"/>
          <p:cNvSpPr txBox="1"/>
          <p:nvPr/>
        </p:nvSpPr>
        <p:spPr>
          <a:xfrm>
            <a:off x="1347687" y="3103477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1449288" y="3103477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543634" y="3103477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S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634609" y="3487618"/>
            <a:ext cx="896112" cy="310896"/>
          </a:xfrm>
          <a:prstGeom prst="roundRect">
            <a:avLst>
              <a:gd name="adj" fmla="val 13604"/>
            </a:avLst>
          </a:prstGeom>
          <a:gradFill>
            <a:gsLst>
              <a:gs pos="47000">
                <a:srgbClr val="830000"/>
              </a:gs>
              <a:gs pos="63000">
                <a:srgbClr val="7E0000"/>
              </a:gs>
              <a:gs pos="48000">
                <a:srgbClr val="970000">
                  <a:lumMod val="80000"/>
                </a:srgbClr>
              </a:gs>
              <a:gs pos="100000">
                <a:schemeClr val="accent3">
                  <a:lumMod val="75000"/>
                </a:schemeClr>
              </a:gs>
              <a:gs pos="0">
                <a:srgbClr val="C00000"/>
              </a:gs>
              <a:gs pos="100000">
                <a:srgbClr val="C00000"/>
              </a:gs>
            </a:gsLst>
            <a:lin ang="5400000" scaled="0"/>
          </a:gra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20" b="1" dirty="0">
                <a:solidFill>
                  <a:prstClr val="white"/>
                </a:solidFill>
                <a:effectLst>
                  <a:glow rad="12700">
                    <a:schemeClr val="accent3">
                      <a:lumMod val="50000"/>
                      <a:alpha val="72000"/>
                    </a:schemeClr>
                  </a:glow>
                </a:effectLst>
                <a:latin typeface="Helvetica" pitchFamily="34" charset="0"/>
              </a:rPr>
              <a:t>Send</a:t>
            </a:r>
            <a:endParaRPr lang="en-US" sz="1020" b="1" dirty="0">
              <a:solidFill>
                <a:prstClr val="white"/>
              </a:solidFill>
              <a:effectLst>
                <a:glow rad="12700">
                  <a:schemeClr val="accent3">
                    <a:lumMod val="50000"/>
                    <a:alpha val="72000"/>
                  </a:schemeClr>
                </a:glow>
              </a:effectLst>
            </a:endParaRPr>
          </a:p>
        </p:txBody>
      </p:sp>
      <p:sp>
        <p:nvSpPr>
          <p:cNvPr id="258" name="Black rectangle iPhone frame"/>
          <p:cNvSpPr/>
          <p:nvPr/>
        </p:nvSpPr>
        <p:spPr>
          <a:xfrm>
            <a:off x="453062" y="1600199"/>
            <a:ext cx="2313709" cy="39600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9" name="Picture 2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6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03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build="p"/>
      <p:bldP spid="157" grpId="0" animBg="1"/>
      <p:bldP spid="158" grpId="0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/>
      <p:bldP spid="245" grpId="0"/>
      <p:bldP spid="246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5" grpId="0"/>
      <p:bldP spid="256" grpId="0"/>
      <p:bldP spid="2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/>
          <p:cNvGrpSpPr/>
          <p:nvPr/>
        </p:nvGrpSpPr>
        <p:grpSpPr>
          <a:xfrm>
            <a:off x="50802" y="583236"/>
            <a:ext cx="3088997" cy="5834498"/>
            <a:chOff x="-4314343" y="214139"/>
            <a:chExt cx="3118104" cy="5889475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06873" y="1073800"/>
              <a:ext cx="2350534" cy="418454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4343" y="214139"/>
              <a:ext cx="3118104" cy="5889475"/>
            </a:xfrm>
            <a:prstGeom prst="rect">
              <a:avLst/>
            </a:prstGeom>
          </p:spPr>
        </p:pic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3" y="2020450"/>
            <a:ext cx="1856898" cy="2159335"/>
          </a:xfrm>
          <a:prstGeom prst="rect">
            <a:avLst/>
          </a:prstGeom>
        </p:spPr>
      </p:pic>
      <p:grpSp>
        <p:nvGrpSpPr>
          <p:cNvPr id="125" name="KEYBOARD"/>
          <p:cNvGrpSpPr/>
          <p:nvPr/>
        </p:nvGrpSpPr>
        <p:grpSpPr>
          <a:xfrm>
            <a:off x="462659" y="1600199"/>
            <a:ext cx="2304112" cy="3960091"/>
            <a:chOff x="458045" y="1600199"/>
            <a:chExt cx="2335738" cy="3960091"/>
          </a:xfrm>
        </p:grpSpPr>
        <p:pic>
          <p:nvPicPr>
            <p:cNvPr id="1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8045" y="1600199"/>
              <a:ext cx="2335738" cy="3960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872" y="1897380"/>
              <a:ext cx="2040565" cy="1969513"/>
            </a:xfrm>
            <a:prstGeom prst="rect">
              <a:avLst/>
            </a:prstGeom>
          </p:spPr>
        </p:pic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0"/>
            <a:ext cx="4571998" cy="6858000"/>
          </a:xfrm>
          <a:prstGeom prst="rect">
            <a:avLst/>
          </a:prstGeom>
          <a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 t="-86551" r="-91880" b="-7821"/>
            </a:stretch>
          </a:blipFill>
        </p:spPr>
      </p:pic>
      <p:sp>
        <p:nvSpPr>
          <p:cNvPr id="130" name="Rectangle 129"/>
          <p:cNvSpPr/>
          <p:nvPr/>
        </p:nvSpPr>
        <p:spPr>
          <a:xfrm>
            <a:off x="4500282" y="-1"/>
            <a:ext cx="4894729" cy="6858001"/>
          </a:xfrm>
          <a:prstGeom prst="rect">
            <a:avLst/>
          </a:prstGeom>
          <a:gradFill flip="none" rotWithShape="1">
            <a:gsLst>
              <a:gs pos="14000">
                <a:schemeClr val="accent5"/>
              </a:gs>
              <a:gs pos="54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3489724" y="1571951"/>
            <a:ext cx="4971883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/>
            <a:r>
              <a:rPr lang="en-US" sz="2400" dirty="0">
                <a:solidFill>
                  <a:schemeClr val="bg1"/>
                </a:solidFill>
              </a:rPr>
              <a:t>The capability for the administrator to send a private message or warning to all Guard911 users.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489724" y="652670"/>
            <a:ext cx="3233578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solidFill>
                  <a:srgbClr val="6BBBFF"/>
                </a:solidFill>
                <a:latin typeface="+mj-lt"/>
                <a:ea typeface="+mj-ea"/>
                <a:cs typeface="+mj-cs"/>
              </a:rPr>
              <a:t>Admin Push: </a:t>
            </a:r>
          </a:p>
        </p:txBody>
      </p:sp>
      <p:sp>
        <p:nvSpPr>
          <p:cNvPr id="133" name="Rectangle 132"/>
          <p:cNvSpPr/>
          <p:nvPr/>
        </p:nvSpPr>
        <p:spPr>
          <a:xfrm rot="10800000" flipV="1">
            <a:off x="5360" y="5889349"/>
            <a:ext cx="9138640" cy="98235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 rot="10800000">
            <a:off x="-17941" y="-18148"/>
            <a:ext cx="9161929" cy="52016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 rot="16200000">
            <a:off x="5544615" y="3240674"/>
            <a:ext cx="6883718" cy="3424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700749" y="2636035"/>
            <a:ext cx="26894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704850" y="2640135"/>
            <a:ext cx="26894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A - ANGRY"/>
          <p:cNvSpPr txBox="1"/>
          <p:nvPr/>
        </p:nvSpPr>
        <p:spPr>
          <a:xfrm>
            <a:off x="675985" y="2618550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A</a:t>
            </a:r>
          </a:p>
        </p:txBody>
      </p:sp>
      <p:sp>
        <p:nvSpPr>
          <p:cNvPr id="287" name="N - ANGRY"/>
          <p:cNvSpPr txBox="1"/>
          <p:nvPr/>
        </p:nvSpPr>
        <p:spPr>
          <a:xfrm>
            <a:off x="772253" y="2618550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N</a:t>
            </a:r>
          </a:p>
        </p:txBody>
      </p:sp>
      <p:sp>
        <p:nvSpPr>
          <p:cNvPr id="288" name="G - ANGRY"/>
          <p:cNvSpPr txBox="1"/>
          <p:nvPr/>
        </p:nvSpPr>
        <p:spPr>
          <a:xfrm>
            <a:off x="874039" y="2618550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G</a:t>
            </a:r>
          </a:p>
        </p:txBody>
      </p:sp>
      <p:sp>
        <p:nvSpPr>
          <p:cNvPr id="289" name="R - ANGRY"/>
          <p:cNvSpPr txBox="1"/>
          <p:nvPr/>
        </p:nvSpPr>
        <p:spPr>
          <a:xfrm>
            <a:off x="979957" y="2618550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290" name="Y - ANGRY"/>
          <p:cNvSpPr txBox="1"/>
          <p:nvPr/>
        </p:nvSpPr>
        <p:spPr>
          <a:xfrm>
            <a:off x="1074716" y="2618550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Y</a:t>
            </a:r>
          </a:p>
        </p:txBody>
      </p:sp>
      <p:sp>
        <p:nvSpPr>
          <p:cNvPr id="291" name="V - VISITOR"/>
          <p:cNvSpPr txBox="1"/>
          <p:nvPr/>
        </p:nvSpPr>
        <p:spPr>
          <a:xfrm>
            <a:off x="1220830" y="2618550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V</a:t>
            </a:r>
          </a:p>
        </p:txBody>
      </p:sp>
      <p:sp>
        <p:nvSpPr>
          <p:cNvPr id="292" name="I - VISITOR"/>
          <p:cNvSpPr txBox="1"/>
          <p:nvPr/>
        </p:nvSpPr>
        <p:spPr>
          <a:xfrm>
            <a:off x="1315099" y="2618550"/>
            <a:ext cx="2231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I</a:t>
            </a:r>
          </a:p>
        </p:txBody>
      </p:sp>
      <p:sp>
        <p:nvSpPr>
          <p:cNvPr id="293" name="S - VISITOR"/>
          <p:cNvSpPr txBox="1"/>
          <p:nvPr/>
        </p:nvSpPr>
        <p:spPr>
          <a:xfrm>
            <a:off x="1356097" y="2618550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S</a:t>
            </a:r>
          </a:p>
        </p:txBody>
      </p:sp>
      <p:sp>
        <p:nvSpPr>
          <p:cNvPr id="294" name="I - VISTOR"/>
          <p:cNvSpPr txBox="1"/>
          <p:nvPr/>
        </p:nvSpPr>
        <p:spPr>
          <a:xfrm>
            <a:off x="1451565" y="2618550"/>
            <a:ext cx="2231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I</a:t>
            </a:r>
          </a:p>
        </p:txBody>
      </p:sp>
      <p:sp>
        <p:nvSpPr>
          <p:cNvPr id="295" name="T - VISITOR"/>
          <p:cNvSpPr txBox="1"/>
          <p:nvPr/>
        </p:nvSpPr>
        <p:spPr>
          <a:xfrm>
            <a:off x="1493761" y="2618550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T</a:t>
            </a:r>
          </a:p>
        </p:txBody>
      </p:sp>
      <p:sp>
        <p:nvSpPr>
          <p:cNvPr id="296" name="O - VISITOR"/>
          <p:cNvSpPr txBox="1"/>
          <p:nvPr/>
        </p:nvSpPr>
        <p:spPr>
          <a:xfrm>
            <a:off x="1583721" y="2618550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O</a:t>
            </a:r>
          </a:p>
        </p:txBody>
      </p:sp>
      <p:sp>
        <p:nvSpPr>
          <p:cNvPr id="297" name="R - VISITOR"/>
          <p:cNvSpPr txBox="1"/>
          <p:nvPr/>
        </p:nvSpPr>
        <p:spPr>
          <a:xfrm>
            <a:off x="1691726" y="2618550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298" name="O - ON"/>
          <p:cNvSpPr txBox="1"/>
          <p:nvPr/>
        </p:nvSpPr>
        <p:spPr>
          <a:xfrm>
            <a:off x="1855810" y="2618550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O</a:t>
            </a:r>
          </a:p>
        </p:txBody>
      </p:sp>
      <p:sp>
        <p:nvSpPr>
          <p:cNvPr id="299" name="N - ON"/>
          <p:cNvSpPr txBox="1"/>
          <p:nvPr/>
        </p:nvSpPr>
        <p:spPr>
          <a:xfrm>
            <a:off x="1964216" y="2618550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N</a:t>
            </a:r>
          </a:p>
        </p:txBody>
      </p:sp>
      <p:sp>
        <p:nvSpPr>
          <p:cNvPr id="300" name="P - PREMISES"/>
          <p:cNvSpPr txBox="1"/>
          <p:nvPr/>
        </p:nvSpPr>
        <p:spPr>
          <a:xfrm>
            <a:off x="675988" y="278352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P</a:t>
            </a:r>
          </a:p>
        </p:txBody>
      </p:sp>
      <p:sp>
        <p:nvSpPr>
          <p:cNvPr id="301" name="R - PREMISES"/>
          <p:cNvSpPr txBox="1"/>
          <p:nvPr/>
        </p:nvSpPr>
        <p:spPr>
          <a:xfrm>
            <a:off x="762831" y="2783521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302" name="E - PREMISES"/>
          <p:cNvSpPr txBox="1"/>
          <p:nvPr/>
        </p:nvSpPr>
        <p:spPr>
          <a:xfrm>
            <a:off x="862211" y="278352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303" name="M - PREMISES"/>
          <p:cNvSpPr txBox="1"/>
          <p:nvPr/>
        </p:nvSpPr>
        <p:spPr>
          <a:xfrm>
            <a:off x="957681" y="2783521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M</a:t>
            </a:r>
          </a:p>
        </p:txBody>
      </p:sp>
      <p:sp>
        <p:nvSpPr>
          <p:cNvPr id="304" name="I - PREMISES"/>
          <p:cNvSpPr txBox="1"/>
          <p:nvPr/>
        </p:nvSpPr>
        <p:spPr>
          <a:xfrm>
            <a:off x="1070003" y="2783521"/>
            <a:ext cx="2231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itchFamily="34" charset="0"/>
              </a:rPr>
              <a:t>I</a:t>
            </a:r>
            <a:endParaRPr lang="en-US" sz="1100" dirty="0">
              <a:latin typeface="Helvetica" pitchFamily="34" charset="0"/>
            </a:endParaRPr>
          </a:p>
        </p:txBody>
      </p:sp>
      <p:sp>
        <p:nvSpPr>
          <p:cNvPr id="305" name="S - PREMISES"/>
          <p:cNvSpPr txBox="1"/>
          <p:nvPr/>
        </p:nvSpPr>
        <p:spPr>
          <a:xfrm>
            <a:off x="1109000" y="278352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S</a:t>
            </a:r>
          </a:p>
        </p:txBody>
      </p:sp>
      <p:sp>
        <p:nvSpPr>
          <p:cNvPr id="306" name="E - PREMISES"/>
          <p:cNvSpPr txBox="1"/>
          <p:nvPr/>
        </p:nvSpPr>
        <p:spPr>
          <a:xfrm>
            <a:off x="1199755" y="278352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itchFamily="34" charset="0"/>
              </a:rPr>
              <a:t>E</a:t>
            </a:r>
            <a:endParaRPr lang="en-US" sz="1100" dirty="0">
              <a:latin typeface="Helvetica" pitchFamily="34" charset="0"/>
            </a:endParaRPr>
          </a:p>
        </p:txBody>
      </p:sp>
      <p:sp>
        <p:nvSpPr>
          <p:cNvPr id="307" name="S - PREMISES"/>
          <p:cNvSpPr txBox="1"/>
          <p:nvPr/>
        </p:nvSpPr>
        <p:spPr>
          <a:xfrm>
            <a:off x="1289885" y="2783521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itchFamily="34" charset="0"/>
              </a:rPr>
              <a:t>S.</a:t>
            </a:r>
            <a:endParaRPr lang="en-US" sz="1100" dirty="0">
              <a:latin typeface="Helvetica" pitchFamily="34" charset="0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1484155" y="278352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P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1578426" y="2783521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O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1685815" y="2783521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L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1767144" y="2783521"/>
            <a:ext cx="2231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I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1805343" y="2783521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C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1903917" y="278352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677363" y="2953204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</a:t>
            </a:r>
          </a:p>
        </p:txBody>
      </p:sp>
      <p:sp>
        <p:nvSpPr>
          <p:cNvPr id="315" name="TextBox 314"/>
          <p:cNvSpPr txBox="1"/>
          <p:nvPr/>
        </p:nvSpPr>
        <p:spPr>
          <a:xfrm>
            <a:off x="769633" y="2953204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itchFamily="34" charset="0"/>
              </a:rPr>
              <a:t>N</a:t>
            </a:r>
            <a:endParaRPr lang="en-US" sz="1100" dirty="0">
              <a:latin typeface="Helvetica" pitchFamily="34" charset="0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895293" y="2953204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R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994675" y="2953204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itchFamily="34" charset="0"/>
              </a:rPr>
              <a:t>O</a:t>
            </a:r>
            <a:endParaRPr lang="en-US" sz="1100" dirty="0">
              <a:latin typeface="Helvetica" pitchFamily="34" charset="0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1098370" y="2953204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U</a:t>
            </a:r>
          </a:p>
        </p:txBody>
      </p:sp>
      <p:sp>
        <p:nvSpPr>
          <p:cNvPr id="319" name="TextBox 318"/>
          <p:cNvSpPr txBox="1"/>
          <p:nvPr/>
        </p:nvSpPr>
        <p:spPr>
          <a:xfrm>
            <a:off x="1202066" y="2953204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itchFamily="34" charset="0"/>
              </a:rPr>
              <a:t>T</a:t>
            </a:r>
            <a:endParaRPr lang="en-US" sz="1100" dirty="0">
              <a:latin typeface="Helvetica" pitchFamily="34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1290116" y="2953204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34" charset="0"/>
              </a:rPr>
              <a:t>E.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642569" y="3486266"/>
            <a:ext cx="900350" cy="310896"/>
          </a:xfrm>
          <a:prstGeom prst="roundRect">
            <a:avLst>
              <a:gd name="adj" fmla="val 13604"/>
            </a:avLst>
          </a:prstGeom>
          <a:gradFill>
            <a:gsLst>
              <a:gs pos="47000">
                <a:srgbClr val="830000"/>
              </a:gs>
              <a:gs pos="63000">
                <a:srgbClr val="7E0000"/>
              </a:gs>
              <a:gs pos="48000">
                <a:srgbClr val="970000">
                  <a:lumMod val="80000"/>
                </a:srgbClr>
              </a:gs>
              <a:gs pos="100000">
                <a:schemeClr val="accent3">
                  <a:lumMod val="75000"/>
                </a:schemeClr>
              </a:gs>
              <a:gs pos="0">
                <a:srgbClr val="C00000"/>
              </a:gs>
              <a:gs pos="100000">
                <a:srgbClr val="C00000"/>
              </a:gs>
            </a:gsLst>
            <a:lin ang="5400000" scaled="0"/>
          </a:gra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20" b="1" dirty="0">
                <a:solidFill>
                  <a:prstClr val="white"/>
                </a:solidFill>
                <a:effectLst>
                  <a:glow rad="12700">
                    <a:schemeClr val="accent3">
                      <a:lumMod val="50000"/>
                      <a:alpha val="72000"/>
                    </a:schemeClr>
                  </a:glow>
                </a:effectLst>
                <a:latin typeface="Helvetica" pitchFamily="34" charset="0"/>
              </a:rPr>
              <a:t>Send</a:t>
            </a:r>
            <a:endParaRPr lang="en-US" sz="1020" b="1" dirty="0">
              <a:solidFill>
                <a:prstClr val="white"/>
              </a:solidFill>
              <a:effectLst>
                <a:glow rad="12700">
                  <a:schemeClr val="accent3">
                    <a:lumMod val="50000"/>
                    <a:alpha val="72000"/>
                  </a:schemeClr>
                </a:glow>
              </a:effectLst>
            </a:endParaRPr>
          </a:p>
        </p:txBody>
      </p:sp>
      <p:sp>
        <p:nvSpPr>
          <p:cNvPr id="336" name="Black rectangle iPhone frame"/>
          <p:cNvSpPr/>
          <p:nvPr/>
        </p:nvSpPr>
        <p:spPr>
          <a:xfrm>
            <a:off x="453062" y="1600199"/>
            <a:ext cx="2313709" cy="39600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" name="Picture 3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  <p:sp>
        <p:nvSpPr>
          <p:cNvPr id="102" name="Rounded Rectangle 101"/>
          <p:cNvSpPr/>
          <p:nvPr/>
        </p:nvSpPr>
        <p:spPr>
          <a:xfrm>
            <a:off x="601892" y="4464498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A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972849" y="4846644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N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1509559" y="4464498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G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1161939" y="4074302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R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625956" y="4070003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Y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1502445" y="4846644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V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082576" y="4072612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I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828610" y="4464498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S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1392526" y="4071113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T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2317926" y="4072130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2543925" y="4066814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P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930377" y="4066814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E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2203510" y="4850536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M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2423082" y="4462155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L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267095" y="4850158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 dirty="0">
                <a:solidFill>
                  <a:schemeClr val="bg1"/>
                </a:solidFill>
                <a:latin typeface="Helvetica" pitchFamily="34" charset="0"/>
              </a:rPr>
              <a:t>C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853744" y="4071653"/>
            <a:ext cx="210312" cy="292608"/>
          </a:xfrm>
          <a:prstGeom prst="roundRect">
            <a:avLst>
              <a:gd name="adj" fmla="val 20281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20">
                <a:solidFill>
                  <a:schemeClr val="bg1"/>
                </a:solidFill>
                <a:latin typeface="Helvetica" pitchFamily="34" charset="0"/>
              </a:rPr>
              <a:t>U</a:t>
            </a:r>
            <a:endParaRPr lang="en-US" sz="122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3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5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4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5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3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4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5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3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4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5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6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7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4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6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7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6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7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6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7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6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7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2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3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8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9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  <p:bldP spid="286" grpId="0"/>
      <p:bldP spid="287" grpId="0"/>
      <p:bldP spid="288" grpId="0"/>
      <p:bldP spid="289" grpId="0"/>
      <p:bldP spid="290" grpId="0"/>
      <p:bldP spid="291" grpId="0"/>
      <p:bldP spid="292" grpId="0"/>
      <p:bldP spid="293" grpId="0"/>
      <p:bldP spid="294" grpId="0"/>
      <p:bldP spid="295" grpId="0"/>
      <p:bldP spid="296" grpId="0"/>
      <p:bldP spid="297" grpId="0"/>
      <p:bldP spid="298" grpId="0"/>
      <p:bldP spid="299" grpId="0"/>
      <p:bldP spid="300" grpId="0"/>
      <p:bldP spid="301" grpId="0"/>
      <p:bldP spid="302" grpId="0"/>
      <p:bldP spid="303" grpId="0"/>
      <p:bldP spid="304" grpId="0"/>
      <p:bldP spid="305" grpId="0"/>
      <p:bldP spid="306" grpId="0"/>
      <p:bldP spid="307" grpId="0"/>
      <p:bldP spid="308" grpId="0"/>
      <p:bldP spid="309" grpId="0"/>
      <p:bldP spid="310" grpId="0"/>
      <p:bldP spid="311" grpId="0"/>
      <p:bldP spid="312" grpId="0"/>
      <p:bldP spid="313" grpId="0"/>
      <p:bldP spid="314" grpId="0"/>
      <p:bldP spid="315" grpId="0"/>
      <p:bldP spid="316" grpId="0"/>
      <p:bldP spid="317" grpId="0"/>
      <p:bldP spid="318" grpId="0"/>
      <p:bldP spid="319" grpId="0"/>
      <p:bldP spid="320" grpId="0"/>
      <p:bldP spid="335" grpId="0" animBg="1"/>
      <p:bldP spid="102" grpId="0" animBg="1"/>
      <p:bldP spid="102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4" grpId="1" animBg="1"/>
      <p:bldP spid="104" grpId="4" animBg="1"/>
      <p:bldP spid="105" grpId="0" animBg="1"/>
      <p:bldP spid="105" grpId="1" animBg="1"/>
      <p:bldP spid="105" grpId="2" animBg="1"/>
      <p:bldP spid="105" grpId="3" animBg="1"/>
      <p:bldP spid="105" grpId="4" animBg="1"/>
      <p:bldP spid="105" grpId="5" animBg="1"/>
      <p:bldP spid="105" grpId="6" animBg="1"/>
      <p:bldP spid="105" grpId="7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10" grpId="0" animBg="1"/>
      <p:bldP spid="110" grpId="1" animBg="1"/>
      <p:bldP spid="110" grpId="2" animBg="1"/>
      <p:bldP spid="110" grpId="3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2" grpId="0" animBg="1"/>
      <p:bldP spid="112" grpId="1" animBg="1"/>
      <p:bldP spid="112" grpId="2" animBg="1"/>
      <p:bldP spid="112" grpId="3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0802" y="583236"/>
            <a:ext cx="3088997" cy="5834498"/>
            <a:chOff x="-4314343" y="214139"/>
            <a:chExt cx="3118104" cy="58894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08293" y="1116514"/>
              <a:ext cx="2336909" cy="416028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4343" y="214139"/>
              <a:ext cx="3118104" cy="588947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35"/>
          <a:stretch/>
        </p:blipFill>
        <p:spPr>
          <a:xfrm>
            <a:off x="1935907" y="5206092"/>
            <a:ext cx="702493" cy="3544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92486" y="0"/>
            <a:ext cx="4651514" cy="6858001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4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35"/>
          <a:stretch/>
        </p:blipFill>
        <p:spPr>
          <a:xfrm>
            <a:off x="4499909" y="0"/>
            <a:ext cx="4644091" cy="6858000"/>
          </a:xfrm>
          <a:prstGeom prst="rect">
            <a:avLst/>
          </a:prstGeom>
          <a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 t="-86551" r="-91880" b="-7821"/>
            </a:stretch>
          </a:blipFill>
        </p:spPr>
      </p:pic>
      <p:sp>
        <p:nvSpPr>
          <p:cNvPr id="21" name="Rectangle 20"/>
          <p:cNvSpPr/>
          <p:nvPr/>
        </p:nvSpPr>
        <p:spPr>
          <a:xfrm>
            <a:off x="4249271" y="-1"/>
            <a:ext cx="4894729" cy="6858001"/>
          </a:xfrm>
          <a:prstGeom prst="rect">
            <a:avLst/>
          </a:prstGeom>
          <a:gradFill flip="none" rotWithShape="1">
            <a:gsLst>
              <a:gs pos="14000">
                <a:schemeClr val="accent5"/>
              </a:gs>
              <a:gs pos="54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89724" y="1571951"/>
            <a:ext cx="4971883" cy="26776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/>
            <a:r>
              <a:rPr lang="en-US" sz="2400" dirty="0">
                <a:solidFill>
                  <a:schemeClr val="bg1"/>
                </a:solidFill>
              </a:rPr>
              <a:t>Dedicated page for administration to upload the property's individual response plan.</a:t>
            </a:r>
          </a:p>
          <a:p>
            <a:pPr defTabSz="457200"/>
            <a:endParaRPr lang="en-US" sz="2400" dirty="0">
              <a:solidFill>
                <a:schemeClr val="bg1"/>
              </a:solidFill>
            </a:endParaRPr>
          </a:p>
          <a:p>
            <a:pPr defTabSz="457200"/>
            <a:r>
              <a:rPr lang="en-US" sz="2400" dirty="0">
                <a:solidFill>
                  <a:schemeClr val="bg1"/>
                </a:solidFill>
              </a:rPr>
              <a:t>Defaulted to the “I Love U Guys” foundation SRP for properties that are yet to develop one.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9724" y="652670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6BBBFF"/>
                </a:solidFill>
                <a:latin typeface="+mj-lt"/>
                <a:ea typeface="+mj-ea"/>
                <a:cs typeface="+mj-cs"/>
              </a:rPr>
              <a:t>Response Plan:</a:t>
            </a:r>
          </a:p>
        </p:txBody>
      </p:sp>
      <p:sp>
        <p:nvSpPr>
          <p:cNvPr id="22" name="Rectangle 21"/>
          <p:cNvSpPr/>
          <p:nvPr/>
        </p:nvSpPr>
        <p:spPr>
          <a:xfrm rot="10800000" flipV="1">
            <a:off x="5360" y="5889349"/>
            <a:ext cx="9138640" cy="98235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0800000">
            <a:off x="-17941" y="-18148"/>
            <a:ext cx="9161929" cy="52016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5544615" y="3240674"/>
            <a:ext cx="6883718" cy="3424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2" y="2060949"/>
            <a:ext cx="1870826" cy="2175532"/>
          </a:xfrm>
          <a:prstGeom prst="rect">
            <a:avLst/>
          </a:prstGeom>
        </p:spPr>
      </p:pic>
      <p:pic>
        <p:nvPicPr>
          <p:cNvPr id="26" name="GREY - TEACHER ASSIST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97" y="4713129"/>
            <a:ext cx="1124701" cy="441379"/>
          </a:xfrm>
          <a:prstGeom prst="rect">
            <a:avLst/>
          </a:prstGeom>
        </p:spPr>
      </p:pic>
      <p:pic>
        <p:nvPicPr>
          <p:cNvPr id="27" name="GREY - 911 ONLY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68366" r="49211" b="22222"/>
          <a:stretch/>
        </p:blipFill>
        <p:spPr>
          <a:xfrm>
            <a:off x="479016" y="4668136"/>
            <a:ext cx="1145326" cy="537956"/>
          </a:xfrm>
          <a:prstGeom prst="rect">
            <a:avLst/>
          </a:prstGeom>
        </p:spPr>
      </p:pic>
      <p:pic>
        <p:nvPicPr>
          <p:cNvPr id="1027" name="Response Plan" descr="F:\Dropbox\Current Projects\G911 - Capitol Guard\ResponsePlan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"/>
          <a:stretch/>
        </p:blipFill>
        <p:spPr bwMode="auto">
          <a:xfrm>
            <a:off x="448785" y="1594836"/>
            <a:ext cx="2329322" cy="39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lack rectangle iPhone frame"/>
          <p:cNvSpPr/>
          <p:nvPr/>
        </p:nvSpPr>
        <p:spPr>
          <a:xfrm>
            <a:off x="453062" y="1600199"/>
            <a:ext cx="2313709" cy="39600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8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802" y="583236"/>
            <a:ext cx="3088997" cy="5834498"/>
            <a:chOff x="-4314343" y="214139"/>
            <a:chExt cx="3118104" cy="58894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46847" y="1064400"/>
              <a:ext cx="2355814" cy="41939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4343" y="214139"/>
              <a:ext cx="3118104" cy="5889475"/>
            </a:xfrm>
            <a:prstGeom prst="rect">
              <a:avLst/>
            </a:prstGeom>
          </p:spPr>
        </p:pic>
      </p:grpSp>
      <p:sp>
        <p:nvSpPr>
          <p:cNvPr id="31" name="Title 3"/>
          <p:cNvSpPr>
            <a:spLocks noGrp="1"/>
          </p:cNvSpPr>
          <p:nvPr>
            <p:ph type="title"/>
          </p:nvPr>
        </p:nvSpPr>
        <p:spPr>
          <a:xfrm>
            <a:off x="457200" y="-10918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6BBBFF"/>
                </a:solidFill>
              </a:rPr>
              <a:t>How it Works:</a:t>
            </a:r>
            <a:endParaRPr lang="en-US" sz="2800" b="0" dirty="0">
              <a:solidFill>
                <a:srgbClr val="6BBB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1576" y="235178"/>
            <a:ext cx="3929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ea typeface="+mj-ea"/>
                <a:cs typeface="+mj-cs"/>
              </a:rPr>
              <a:t>In a School Shooting</a:t>
            </a:r>
          </a:p>
        </p:txBody>
      </p:sp>
      <p:pic>
        <p:nvPicPr>
          <p:cNvPr id="3" name="SchoolGuard_animation_without beginning titles part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0.4166"/>
                </p14:media>
              </p:ext>
            </p:extLst>
          </p:nvPr>
        </p:nvPicPr>
        <p:blipFill rotWithShape="1">
          <a:blip r:embed="rId7"/>
          <a:srcRect t="841" b="1049"/>
          <a:stretch>
            <a:fillRect/>
          </a:stretch>
        </p:blipFill>
        <p:spPr>
          <a:xfrm>
            <a:off x="765043" y="1336509"/>
            <a:ext cx="7656468" cy="4222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720" y="-2179649"/>
            <a:ext cx="5573949" cy="11197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22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decel="9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96115E-6 L 0.33333 -1.96115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1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"/>
          <p:cNvSpPr>
            <a:spLocks noGrp="1"/>
          </p:cNvSpPr>
          <p:nvPr>
            <p:ph type="title"/>
          </p:nvPr>
        </p:nvSpPr>
        <p:spPr>
          <a:xfrm>
            <a:off x="457200" y="-10918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6BBBFF"/>
                </a:solidFill>
              </a:rPr>
              <a:t>How it Works:</a:t>
            </a:r>
            <a:endParaRPr lang="en-US" sz="2800" b="0" dirty="0">
              <a:solidFill>
                <a:srgbClr val="6BBB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1576" y="241089"/>
            <a:ext cx="4118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ea typeface="+mj-ea"/>
                <a:cs typeface="+mj-cs"/>
              </a:rPr>
              <a:t>In Other Emergencies</a:t>
            </a:r>
          </a:p>
        </p:txBody>
      </p:sp>
      <p:pic>
        <p:nvPicPr>
          <p:cNvPr id="2" name="SchoolGuard_animation_without beginning titles part 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582.22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495" y="1304725"/>
            <a:ext cx="7653528" cy="4301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720" y="-2179649"/>
            <a:ext cx="5573949" cy="11197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7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BBBFF"/>
                </a:solidFill>
              </a:rPr>
              <a:t>Additional Features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40785" y="1661185"/>
            <a:ext cx="380788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en-US" b="1" dirty="0">
                <a:solidFill>
                  <a:srgbClr val="6BBBFF"/>
                </a:solidFill>
              </a:rPr>
              <a:t>Cost-effective solution </a:t>
            </a:r>
            <a:r>
              <a:rPr lang="en-US" dirty="0">
                <a:solidFill>
                  <a:prstClr val="white"/>
                </a:solidFill>
              </a:rPr>
              <a:t>less than a penny a day per employee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2318" y="2624952"/>
            <a:ext cx="404494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en-US" b="1" dirty="0">
                <a:solidFill>
                  <a:srgbClr val="6BBBFF"/>
                </a:solidFill>
              </a:rPr>
              <a:t>Invisible solution </a:t>
            </a:r>
            <a:r>
              <a:rPr lang="en-US" dirty="0">
                <a:solidFill>
                  <a:prstClr val="white"/>
                </a:solidFill>
              </a:rPr>
              <a:t>to the employees so they can stay focused on 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349251" y="3862052"/>
            <a:ext cx="3901016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en-US" b="1" dirty="0">
                <a:solidFill>
                  <a:srgbClr val="6BBBFF"/>
                </a:solidFill>
              </a:rPr>
              <a:t>Mobile solution </a:t>
            </a:r>
            <a:r>
              <a:rPr lang="en-US" dirty="0">
                <a:solidFill>
                  <a:prstClr val="white"/>
                </a:solidFill>
              </a:rPr>
              <a:t>with free unlimited downloads by staff and all free upgrades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3852" y="4952820"/>
            <a:ext cx="4327233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en-US" b="1" dirty="0">
                <a:solidFill>
                  <a:srgbClr val="6BBBFF"/>
                </a:solidFill>
              </a:rPr>
              <a:t>Panic buttons only work on protected grounds </a:t>
            </a:r>
            <a:r>
              <a:rPr lang="en-US" dirty="0">
                <a:solidFill>
                  <a:prstClr val="white"/>
                </a:solidFill>
              </a:rPr>
              <a:t>in order to prevent false alarms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28032" y="1417186"/>
            <a:ext cx="3814002" cy="1175241"/>
            <a:chOff x="4628032" y="1578550"/>
            <a:chExt cx="3814002" cy="1175241"/>
          </a:xfrm>
        </p:grpSpPr>
        <p:sp>
          <p:nvSpPr>
            <p:cNvPr id="5" name="Rectangle 4"/>
            <p:cNvSpPr/>
            <p:nvPr/>
          </p:nvSpPr>
          <p:spPr>
            <a:xfrm>
              <a:off x="4651084" y="1830461"/>
              <a:ext cx="379095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spcAft>
                  <a:spcPts val="1200"/>
                </a:spcAft>
              </a:pPr>
              <a:r>
                <a:rPr lang="en-US" b="1" dirty="0">
                  <a:solidFill>
                    <a:srgbClr val="6BBBFF"/>
                  </a:solidFill>
                </a:rPr>
                <a:t>Alerts all other properties </a:t>
              </a:r>
              <a:r>
                <a:rPr lang="en-US" dirty="0">
                  <a:solidFill>
                    <a:prstClr val="white"/>
                  </a:solidFill>
                </a:rPr>
                <a:t>within 5 miles of the initial shooting emergency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8032" y="1578550"/>
              <a:ext cx="7686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spcAft>
                  <a:spcPts val="1200"/>
                </a:spcAft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28032" y="2683864"/>
            <a:ext cx="3790950" cy="671140"/>
            <a:chOff x="4628032" y="2894315"/>
            <a:chExt cx="3790950" cy="671140"/>
          </a:xfrm>
        </p:grpSpPr>
        <p:sp>
          <p:nvSpPr>
            <p:cNvPr id="11" name="Rectangle 10"/>
            <p:cNvSpPr/>
            <p:nvPr/>
          </p:nvSpPr>
          <p:spPr>
            <a:xfrm>
              <a:off x="4628032" y="2894315"/>
              <a:ext cx="37909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spcAft>
                  <a:spcPts val="120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96443" y="3226901"/>
              <a:ext cx="7686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spcAft>
                  <a:spcPts val="1200"/>
                </a:spcAft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04980" y="2724062"/>
            <a:ext cx="3814002" cy="1243830"/>
            <a:chOff x="4628032" y="2152348"/>
            <a:chExt cx="3814002" cy="1243830"/>
          </a:xfrm>
        </p:grpSpPr>
        <p:sp>
          <p:nvSpPr>
            <p:cNvPr id="15" name="Rectangle 14"/>
            <p:cNvSpPr/>
            <p:nvPr/>
          </p:nvSpPr>
          <p:spPr>
            <a:xfrm>
              <a:off x="4651084" y="2152348"/>
              <a:ext cx="37909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spcAft>
                  <a:spcPts val="1200"/>
                </a:spcAft>
              </a:pPr>
              <a:r>
                <a:rPr lang="en-US" b="1" dirty="0">
                  <a:solidFill>
                    <a:srgbClr val="6BBBFF"/>
                  </a:solidFill>
                </a:rPr>
                <a:t>Test Mode</a:t>
              </a:r>
              <a:r>
                <a:rPr lang="en-US" dirty="0">
                  <a:solidFill>
                    <a:srgbClr val="6BBBFF"/>
                  </a:solidFill>
                </a:rPr>
                <a:t> </a:t>
              </a:r>
              <a:r>
                <a:rPr lang="en-US" dirty="0">
                  <a:solidFill>
                    <a:prstClr val="white"/>
                  </a:solidFill>
                </a:rPr>
                <a:t>could be used to satisfy safety training mandates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8032" y="3057624"/>
              <a:ext cx="7686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spcAft>
                  <a:spcPts val="1200"/>
                </a:spcAft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3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6BBBFF"/>
                </a:solidFill>
              </a:rPr>
              <a:t>Guard911 Strategic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Lt. Colonel Dave Grossman </a:t>
            </a:r>
            <a:r>
              <a:rPr lang="en-US" sz="2000" dirty="0"/>
              <a:t>(</a:t>
            </a:r>
            <a:r>
              <a:rPr lang="en-US" sz="2000" dirty="0" err="1"/>
              <a:t>Killology</a:t>
            </a:r>
            <a:r>
              <a:rPr lang="en-US" sz="2000" dirty="0"/>
              <a:t>)</a:t>
            </a:r>
          </a:p>
          <a:p>
            <a:r>
              <a:rPr lang="en-US" dirty="0"/>
              <a:t>Lt. Brian Murphy </a:t>
            </a:r>
            <a:r>
              <a:rPr lang="en-US" sz="2000" dirty="0"/>
              <a:t>(Sikh Temple massacre)</a:t>
            </a:r>
          </a:p>
          <a:p>
            <a:r>
              <a:rPr lang="en-US" dirty="0"/>
              <a:t>Safe2Safest.com </a:t>
            </a:r>
            <a:r>
              <a:rPr lang="en-US" sz="2000" dirty="0"/>
              <a:t>(Strategic alliance)</a:t>
            </a:r>
          </a:p>
          <a:p>
            <a:r>
              <a:rPr lang="en-US" dirty="0"/>
              <a:t>John-Michael Keyes </a:t>
            </a:r>
            <a:r>
              <a:rPr lang="en-US" sz="2000" dirty="0"/>
              <a:t>(“I Love U Guys” foundation)</a:t>
            </a:r>
          </a:p>
          <a:p>
            <a:r>
              <a:rPr lang="en-US" dirty="0"/>
              <a:t>Ron Borsch </a:t>
            </a:r>
            <a:r>
              <a:rPr lang="en-US" sz="2000" dirty="0"/>
              <a:t>(National expert)</a:t>
            </a:r>
          </a:p>
          <a:p>
            <a:r>
              <a:rPr lang="en-US" dirty="0"/>
              <a:t>Ron Barber </a:t>
            </a:r>
            <a:r>
              <a:rPr lang="en-US" sz="2000" dirty="0"/>
              <a:t>(In the Line of Duty)</a:t>
            </a:r>
          </a:p>
          <a:p>
            <a:r>
              <a:rPr lang="en-US" dirty="0"/>
              <a:t>Dr. Bobby Smith </a:t>
            </a:r>
            <a:r>
              <a:rPr lang="en-US" sz="2000" dirty="0"/>
              <a:t>(Vision of Courage)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8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" y="0"/>
            <a:ext cx="9144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7930" y="-8708"/>
            <a:ext cx="9161929" cy="3143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21118" y="1105319"/>
            <a:ext cx="2476060" cy="43207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7965" y="3521272"/>
            <a:ext cx="13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8" y="1074612"/>
            <a:ext cx="2322953" cy="4135437"/>
          </a:xfrm>
          <a:prstGeom prst="rect">
            <a:avLst/>
          </a:prstGeom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319600" y="2029636"/>
            <a:ext cx="4453022" cy="201287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FFD0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6BBBFF"/>
                </a:solidFill>
              </a:rPr>
              <a:t>An Emergency Alert App for Approved Staff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06" y="198044"/>
            <a:ext cx="3118104" cy="5889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2047">
            <a:off x="2791958" y="2837543"/>
            <a:ext cx="10166174" cy="6777448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0" y="352408"/>
            <a:ext cx="4482144" cy="168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1157 L 0.11128 0.04282 C 0.13472 0.05 0.16962 0.05393 0.20608 0.05393 C 0.24757 0.05393 0.28073 0.05 0.30417 0.04282 L 0.41562 0.01157 " pathEditMode="relative" rAng="0" ptsTypes="AAAAA">
                                      <p:cBhvr>
                                        <p:cTn id="13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L 2.77778E-7 0.6280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6BBBFF"/>
                </a:solidFill>
              </a:rPr>
              <a:t>The World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The world is a dangerous place to live; not because of the people who are evil, but because of the people who don’t do anything about it.”</a:t>
            </a:r>
          </a:p>
          <a:p>
            <a:pPr marL="0" indent="0">
              <a:buNone/>
            </a:pPr>
            <a:r>
              <a:rPr lang="en-US" i="1" dirty="0"/>
              <a:t>		</a:t>
            </a:r>
            <a:r>
              <a:rPr lang="en-US" sz="1800" dirty="0"/>
              <a:t>Albert Einstein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95761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5400000">
            <a:off x="493712" y="-493713"/>
            <a:ext cx="8168152" cy="9155576"/>
          </a:xfrm>
          <a:prstGeom prst="rect">
            <a:avLst/>
          </a:prstGeom>
          <a:gradFill flip="none" rotWithShape="1">
            <a:gsLst>
              <a:gs pos="14000">
                <a:schemeClr val="tx2"/>
              </a:gs>
              <a:gs pos="54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0"/>
            <a:ext cx="9178722" cy="6858000"/>
          </a:xfrm>
          <a:prstGeom prst="rect">
            <a:avLst/>
          </a:prstGeom>
          <a:gradFill>
            <a:gsLst>
              <a:gs pos="0">
                <a:schemeClr val="accent5">
                  <a:alpha val="72000"/>
                </a:schemeClr>
              </a:gs>
              <a:gs pos="56000">
                <a:schemeClr val="tx1">
                  <a:alpha val="56000"/>
                </a:schemeClr>
              </a:gs>
              <a:gs pos="16000">
                <a:schemeClr val="accent6">
                  <a:lumMod val="50000"/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2397" y="0"/>
            <a:ext cx="3258152" cy="142453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BBBFF"/>
                </a:solidFill>
              </a:rPr>
              <a:t>Contact Information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43462" y="96716"/>
            <a:ext cx="30512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457200"/>
            <a:r>
              <a:rPr lang="en-US" sz="24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Guard911, LLC</a:t>
            </a:r>
          </a:p>
          <a:p>
            <a:pPr marL="0" lvl="1" defTabSz="457200"/>
            <a:r>
              <a:rPr lang="en-US" dirty="0">
                <a:solidFill>
                  <a:prstClr val="white"/>
                </a:solidFill>
              </a:rPr>
              <a:t>1 Regency Plaza Drive</a:t>
            </a:r>
          </a:p>
          <a:p>
            <a:pPr marL="0" lvl="1" defTabSz="457200"/>
            <a:r>
              <a:rPr lang="en-US" dirty="0">
                <a:solidFill>
                  <a:prstClr val="white"/>
                </a:solidFill>
              </a:rPr>
              <a:t>Suite 120A</a:t>
            </a:r>
          </a:p>
          <a:p>
            <a:pPr marL="0" lvl="1" defTabSz="457200"/>
            <a:r>
              <a:rPr lang="en-US" dirty="0">
                <a:solidFill>
                  <a:prstClr val="white"/>
                </a:solidFill>
              </a:rPr>
              <a:t>Collinsville, IL 62234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321" y="2236183"/>
            <a:ext cx="4012104" cy="19685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2976" y="2643881"/>
            <a:ext cx="263554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200"/>
            <a:r>
              <a:rPr lang="en-US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Nate McVicker</a:t>
            </a:r>
            <a:br>
              <a:rPr lang="en-US" b="1" dirty="0">
                <a:solidFill>
                  <a:schemeClr val="tx2">
                    <a:lumMod val="25000"/>
                    <a:lumOff val="75000"/>
                  </a:schemeClr>
                </a:solidFill>
              </a:rPr>
            </a:br>
            <a:r>
              <a:rPr lang="en-US" sz="1200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President</a:t>
            </a:r>
            <a:r>
              <a:rPr lang="en-US" sz="12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&amp; </a:t>
            </a:r>
            <a:r>
              <a:rPr lang="en-US" sz="1200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Founder</a:t>
            </a:r>
          </a:p>
          <a:p>
            <a:pPr marL="0" lvl="1" defTabSz="457200"/>
            <a:r>
              <a:rPr lang="en-US" sz="1600" dirty="0">
                <a:solidFill>
                  <a:prstClr val="white"/>
                </a:solidFill>
              </a:rPr>
              <a:t>nate@guard911.com</a:t>
            </a:r>
          </a:p>
          <a:p>
            <a:pPr marL="0" lvl="1" defTabSz="457200"/>
            <a:r>
              <a:rPr lang="en-US" sz="1600" dirty="0">
                <a:solidFill>
                  <a:prstClr val="white"/>
                </a:solidFill>
              </a:rPr>
              <a:t>618.973.9174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0" y="2475655"/>
            <a:ext cx="940532" cy="135201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4840232" y="2236183"/>
            <a:ext cx="4012104" cy="19685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76787" y="2613054"/>
            <a:ext cx="310725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200"/>
            <a:r>
              <a:rPr lang="en-US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Tom Swip</a:t>
            </a:r>
            <a:br>
              <a:rPr lang="en-US" b="1" dirty="0">
                <a:solidFill>
                  <a:schemeClr val="tx2">
                    <a:lumMod val="25000"/>
                    <a:lumOff val="75000"/>
                  </a:schemeClr>
                </a:solidFill>
              </a:rPr>
            </a:br>
            <a:r>
              <a:rPr lang="en-US" sz="1200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Vice President &amp; Chief Technical Officer</a:t>
            </a:r>
          </a:p>
          <a:p>
            <a:pPr marL="0" lvl="1" defTabSz="457200"/>
            <a:r>
              <a:rPr lang="en-US" sz="1600" dirty="0">
                <a:solidFill>
                  <a:prstClr val="white"/>
                </a:solidFill>
              </a:rPr>
              <a:t>tom@guard911.com</a:t>
            </a:r>
          </a:p>
          <a:p>
            <a:pPr marL="0" lvl="1" defTabSz="457200"/>
            <a:r>
              <a:rPr lang="en-US" sz="1600" dirty="0">
                <a:solidFill>
                  <a:prstClr val="white"/>
                </a:solidFill>
              </a:rPr>
              <a:t>618.974.9571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90" y="2506483"/>
            <a:ext cx="940532" cy="1352014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5964222" y="4293587"/>
            <a:ext cx="22221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9"/>
          <a:stretch/>
        </p:blipFill>
        <p:spPr>
          <a:xfrm>
            <a:off x="-378841" y="5924550"/>
            <a:ext cx="329296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4" b="49365"/>
          <a:stretch/>
        </p:blipFill>
        <p:spPr>
          <a:xfrm>
            <a:off x="1429480" y="5940734"/>
            <a:ext cx="3292961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/>
          <p:cNvSpPr/>
          <p:nvPr/>
        </p:nvSpPr>
        <p:spPr>
          <a:xfrm>
            <a:off x="189747" y="3722913"/>
            <a:ext cx="553252" cy="553252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23738" y="3653758"/>
            <a:ext cx="691562" cy="691562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129043" y="3592285"/>
            <a:ext cx="814508" cy="81450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736083" y="3500078"/>
            <a:ext cx="998922" cy="998922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366171" y="3438605"/>
            <a:ext cx="1121868" cy="112186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104350" y="2608730"/>
            <a:ext cx="2781618" cy="278161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456739" y="1740434"/>
            <a:ext cx="4518210" cy="4518210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437320" y="-95412"/>
            <a:ext cx="10002742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BBBFF"/>
                </a:solidFill>
              </a:rPr>
              <a:t>School Shootings - United States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438" y="857250"/>
            <a:ext cx="8239125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Average Number of Shooting Incidents Per Year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Workplace Shootings &amp; Violence are Also on 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Rise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28379" y="3823844"/>
            <a:ext cx="655949" cy="1322265"/>
            <a:chOff x="137904" y="3823844"/>
            <a:chExt cx="655949" cy="1322265"/>
          </a:xfrm>
        </p:grpSpPr>
        <p:sp>
          <p:nvSpPr>
            <p:cNvPr id="14" name="TextBox 13"/>
            <p:cNvSpPr txBox="1"/>
            <p:nvPr/>
          </p:nvSpPr>
          <p:spPr>
            <a:xfrm>
              <a:off x="216304" y="3823844"/>
              <a:ext cx="520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1.6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7904" y="4838332"/>
              <a:ext cx="655949" cy="307777"/>
            </a:xfrm>
            <a:prstGeom prst="rect">
              <a:avLst/>
            </a:prstGeom>
            <a:noFill/>
          </p:spPr>
          <p:txBody>
            <a:bodyPr vert="horz" wrap="none" rtlCol="0" anchor="t" anchorCtr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1960s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64462" y="4147851"/>
              <a:ext cx="0" cy="691308"/>
            </a:xfrm>
            <a:prstGeom prst="line">
              <a:avLst/>
            </a:prstGeom>
            <a:ln cap="rnd"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11002" y="3816150"/>
            <a:ext cx="655949" cy="1578696"/>
            <a:chOff x="601477" y="3816150"/>
            <a:chExt cx="655949" cy="1578696"/>
          </a:xfrm>
        </p:grpSpPr>
        <p:sp>
          <p:nvSpPr>
            <p:cNvPr id="15" name="TextBox 14"/>
            <p:cNvSpPr txBox="1"/>
            <p:nvPr/>
          </p:nvSpPr>
          <p:spPr>
            <a:xfrm>
              <a:off x="692069" y="3816150"/>
              <a:ext cx="5207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</a:rPr>
                <a:t>2.1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477" y="5087069"/>
              <a:ext cx="655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1970s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928035" y="4153359"/>
              <a:ext cx="0" cy="933710"/>
            </a:xfrm>
            <a:prstGeom prst="line">
              <a:avLst/>
            </a:prstGeom>
            <a:ln cap="rnd"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200214" y="3808455"/>
            <a:ext cx="655949" cy="1785848"/>
            <a:chOff x="1209739" y="3808455"/>
            <a:chExt cx="655949" cy="1785848"/>
          </a:xfrm>
        </p:grpSpPr>
        <p:sp>
          <p:nvSpPr>
            <p:cNvPr id="16" name="TextBox 15"/>
            <p:cNvSpPr txBox="1"/>
            <p:nvPr/>
          </p:nvSpPr>
          <p:spPr>
            <a:xfrm>
              <a:off x="1275947" y="3808455"/>
              <a:ext cx="520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2.4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09739" y="5286526"/>
              <a:ext cx="655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1980s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1536297" y="4172639"/>
              <a:ext cx="0" cy="1113887"/>
            </a:xfrm>
            <a:prstGeom prst="line">
              <a:avLst/>
            </a:prstGeom>
            <a:ln cap="rnd"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825288" y="3793066"/>
            <a:ext cx="733153" cy="2023647"/>
            <a:chOff x="1844338" y="3793066"/>
            <a:chExt cx="733153" cy="2023647"/>
          </a:xfrm>
        </p:grpSpPr>
        <p:sp>
          <p:nvSpPr>
            <p:cNvPr id="17" name="TextBox 16"/>
            <p:cNvSpPr txBox="1"/>
            <p:nvPr/>
          </p:nvSpPr>
          <p:spPr>
            <a:xfrm>
              <a:off x="1893598" y="3793066"/>
              <a:ext cx="683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3.4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44338" y="5508936"/>
              <a:ext cx="655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1990s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2170896" y="4164376"/>
              <a:ext cx="0" cy="1344560"/>
            </a:xfrm>
            <a:prstGeom prst="line">
              <a:avLst/>
            </a:prstGeom>
            <a:ln cap="rnd"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551213" y="3777677"/>
            <a:ext cx="774926" cy="2261673"/>
            <a:chOff x="2551213" y="3777677"/>
            <a:chExt cx="774926" cy="2261673"/>
          </a:xfrm>
        </p:grpSpPr>
        <p:sp>
          <p:nvSpPr>
            <p:cNvPr id="18" name="TextBox 17"/>
            <p:cNvSpPr txBox="1"/>
            <p:nvPr/>
          </p:nvSpPr>
          <p:spPr>
            <a:xfrm>
              <a:off x="2576839" y="3777677"/>
              <a:ext cx="749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4.0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51213" y="5731573"/>
              <a:ext cx="655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2000s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2875614" y="4184650"/>
              <a:ext cx="0" cy="1552384"/>
            </a:xfrm>
            <a:prstGeom prst="line">
              <a:avLst/>
            </a:prstGeom>
            <a:ln cap="rnd"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609968" y="3491683"/>
            <a:ext cx="1952367" cy="1084469"/>
            <a:chOff x="5540420" y="3516067"/>
            <a:chExt cx="1952367" cy="1084469"/>
          </a:xfrm>
        </p:grpSpPr>
        <p:sp>
          <p:nvSpPr>
            <p:cNvPr id="20" name="TextBox 19"/>
            <p:cNvSpPr txBox="1"/>
            <p:nvPr/>
          </p:nvSpPr>
          <p:spPr>
            <a:xfrm>
              <a:off x="5540420" y="3516067"/>
              <a:ext cx="1952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55+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16420" y="4138871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(2015)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480211" y="3716122"/>
            <a:ext cx="1322967" cy="2659048"/>
            <a:chOff x="3480211" y="3716122"/>
            <a:chExt cx="1322967" cy="2659048"/>
          </a:xfrm>
        </p:grpSpPr>
        <p:sp>
          <p:nvSpPr>
            <p:cNvPr id="19" name="TextBox 18"/>
            <p:cNvSpPr txBox="1"/>
            <p:nvPr/>
          </p:nvSpPr>
          <p:spPr>
            <a:xfrm>
              <a:off x="3480211" y="3716122"/>
              <a:ext cx="1322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10.1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79399" y="6067393"/>
              <a:ext cx="655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2010s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4072909" y="4233418"/>
              <a:ext cx="0" cy="1762792"/>
            </a:xfrm>
            <a:prstGeom prst="line">
              <a:avLst/>
            </a:prstGeom>
            <a:ln cap="rnd"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3375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-437320" y="-95412"/>
            <a:ext cx="10002742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FFD0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6BBBFF"/>
                </a:solidFill>
              </a:rPr>
              <a:t>Quick Facts: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475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6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Million</a:t>
            </a:r>
            <a:endParaRPr lang="en-US" sz="72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02131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2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American workers report having been victims of workplace violence each year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3256" y="2559920"/>
            <a:ext cx="3498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397</a:t>
            </a:r>
            <a:endParaRPr lang="en-US" sz="36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1366" y="2559920"/>
            <a:ext cx="3498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</a:t>
            </a:r>
            <a:endParaRPr lang="en-US" sz="36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9827" y="3089017"/>
            <a:ext cx="2884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200">
              <a:spcAft>
                <a:spcPts val="600"/>
              </a:spcAft>
            </a:pPr>
            <a:r>
              <a:rPr lang="en-US" sz="1400">
                <a:solidFill>
                  <a:schemeClr val="bg1"/>
                </a:solidFill>
              </a:rPr>
              <a:t>Workplace Homicides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7938" y="3087159"/>
            <a:ext cx="2884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200">
              <a:spcAft>
                <a:spcPts val="600"/>
              </a:spcAft>
            </a:pPr>
            <a:r>
              <a:rPr lang="en-US" sz="1400">
                <a:solidFill>
                  <a:schemeClr val="bg1"/>
                </a:solidFill>
              </a:rPr>
              <a:t>Workplace Suicides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5596" y="3206251"/>
            <a:ext cx="3498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lang="en-US" sz="36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99070" y="3762762"/>
            <a:ext cx="3031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200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Homicides resulted from shootings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65596" y="4218550"/>
            <a:ext cx="34981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29,000+</a:t>
            </a:r>
            <a:endParaRPr lang="en-US" sz="44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92419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200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Acts of rape or sexual assault are perpetrated against women at work each year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65595" y="5353959"/>
            <a:ext cx="3498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74%</a:t>
            </a:r>
            <a:endParaRPr lang="en-US" sz="36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89833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200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of domestic violence victims are harassed at work</a:t>
            </a:r>
          </a:p>
        </p:txBody>
      </p:sp>
    </p:spTree>
    <p:extLst>
      <p:ext uri="{BB962C8B-B14F-4D97-AF65-F5344CB8AC3E}">
        <p14:creationId xmlns:p14="http://schemas.microsoft.com/office/powerpoint/2010/main" val="5110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-22882"/>
            <a:ext cx="9118600" cy="68887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1430" y="3592384"/>
            <a:ext cx="4022090" cy="1988501"/>
          </a:xfrm>
          <a:prstGeom prst="rect">
            <a:avLst/>
          </a:prstGeom>
          <a:solidFill>
            <a:srgbClr val="356A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531818"/>
            <a:ext cx="4010660" cy="1691639"/>
          </a:xfrm>
          <a:prstGeom prst="rect">
            <a:avLst/>
          </a:prstGeom>
          <a:solidFill>
            <a:srgbClr val="356A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37390"/>
            <a:ext cx="4518211" cy="1143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270" y="1679893"/>
            <a:ext cx="3028950" cy="69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The average workplace shooting lasts only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8350" y="5608064"/>
            <a:ext cx="3261360" cy="354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900" dirty="0">
                <a:solidFill>
                  <a:prstClr val="white"/>
                </a:solidFill>
              </a:rPr>
              <a:t>Source: U.S. Department of Homeland Security</a:t>
            </a:r>
          </a:p>
          <a:p>
            <a:pPr algn="r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90270" y="3740974"/>
            <a:ext cx="3017520" cy="1908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>
                <a:solidFill>
                  <a:prstClr val="white"/>
                </a:solidFill>
              </a:rPr>
              <a:t>The average police response time to an active shooting 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550" y="2343290"/>
            <a:ext cx="2994660" cy="8002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457200"/>
            <a:r>
              <a:rPr lang="en-US" sz="4800" b="1" dirty="0">
                <a:solidFill>
                  <a:srgbClr val="FFD02C"/>
                </a:solidFill>
              </a:rPr>
              <a:t>10</a:t>
            </a:r>
            <a:r>
              <a:rPr lang="en-US" sz="3600" b="1" dirty="0">
                <a:solidFill>
                  <a:srgbClr val="FFD02C"/>
                </a:solidFill>
              </a:rPr>
              <a:t> </a:t>
            </a:r>
            <a:r>
              <a:rPr lang="en-US" sz="2400" b="1" dirty="0">
                <a:solidFill>
                  <a:srgbClr val="FFD02C"/>
                </a:solidFill>
              </a:rPr>
              <a:t>minutes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0310" y="4677419"/>
            <a:ext cx="2800350" cy="8002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457200"/>
            <a:r>
              <a:rPr lang="en-US" sz="4800" b="1" dirty="0">
                <a:solidFill>
                  <a:srgbClr val="FFD02C"/>
                </a:solidFill>
              </a:rPr>
              <a:t>17</a:t>
            </a:r>
            <a:r>
              <a:rPr lang="en-US" sz="3600" b="1" dirty="0">
                <a:solidFill>
                  <a:srgbClr val="FFD02C"/>
                </a:solidFill>
              </a:rPr>
              <a:t> </a:t>
            </a:r>
            <a:r>
              <a:rPr lang="en-US" sz="2400" b="1" dirty="0">
                <a:solidFill>
                  <a:srgbClr val="FFD02C"/>
                </a:solidFill>
              </a:rPr>
              <a:t>minutes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52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3" grpId="0" build="p"/>
      <p:bldP spid="7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7" y="1215346"/>
            <a:ext cx="2598299" cy="4907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1151" y="-18148"/>
            <a:ext cx="5438508" cy="688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 rot="10800000" flipV="1">
            <a:off x="5360" y="5889349"/>
            <a:ext cx="9138640" cy="98235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2899" y="5209859"/>
            <a:ext cx="1924160" cy="1229238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defTabSz="457200"/>
            <a:r>
              <a:rPr lang="en-US" sz="2000" b="1" dirty="0">
                <a:solidFill>
                  <a:schemeClr val="bg1"/>
                </a:solidFill>
              </a:rPr>
              <a:t>Help Arrives.</a:t>
            </a:r>
          </a:p>
          <a:p>
            <a:pPr defTabSz="457200"/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Average police </a:t>
            </a:r>
            <a:b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response time</a:t>
            </a:r>
            <a:b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17 minutes!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577225" y="4355284"/>
            <a:ext cx="2718562" cy="778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600" dirty="0">
                <a:solidFill>
                  <a:prstClr val="white"/>
                </a:solidFill>
              </a:rPr>
              <a:t>Agency then dispatches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the officers.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575816" y="3625777"/>
            <a:ext cx="2626599" cy="742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600" dirty="0">
                <a:solidFill>
                  <a:prstClr val="white"/>
                </a:solidFill>
              </a:rPr>
              <a:t>Appropriate agency receives the information.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479702" y="5121116"/>
            <a:ext cx="2325489" cy="1336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600" dirty="0">
                <a:solidFill>
                  <a:prstClr val="white"/>
                </a:solidFill>
              </a:rPr>
              <a:t>Officers must drop what they are doing and travel to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the scene from their current location.</a:t>
            </a:r>
          </a:p>
        </p:txBody>
      </p:sp>
      <p:sp>
        <p:nvSpPr>
          <p:cNvPr id="40" name="Rectangle 39"/>
          <p:cNvSpPr/>
          <p:nvPr/>
        </p:nvSpPr>
        <p:spPr>
          <a:xfrm rot="10800000">
            <a:off x="-17941" y="-18148"/>
            <a:ext cx="9161929" cy="52016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5600" cy="1143000"/>
          </a:xfrm>
        </p:spPr>
        <p:txBody>
          <a:bodyPr/>
          <a:lstStyle/>
          <a:p>
            <a:r>
              <a:rPr lang="en-US" dirty="0"/>
              <a:t>What happens when you call 911?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8896" y="1388515"/>
            <a:ext cx="2988683" cy="1032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600" dirty="0">
                <a:solidFill>
                  <a:prstClr val="white"/>
                </a:solidFill>
              </a:rPr>
              <a:t>Center might be overwhelmed with incoming calls.  </a:t>
            </a:r>
          </a:p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400" dirty="0">
                <a:solidFill>
                  <a:prstClr val="white"/>
                </a:solidFill>
              </a:rPr>
              <a:t>(20% of 911 calls are abandoned)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79703" y="2841047"/>
            <a:ext cx="5019497" cy="604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600" dirty="0">
                <a:solidFill>
                  <a:prstClr val="white"/>
                </a:solidFill>
              </a:rPr>
              <a:t>The 911 operator has to interpret the emergency.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1265" y="4039724"/>
            <a:ext cx="1823658" cy="366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/>
            <a:r>
              <a:rPr lang="en-US" sz="1000" dirty="0">
                <a:solidFill>
                  <a:prstClr val="white"/>
                </a:solidFill>
                <a:cs typeface="Arial" panose="020B0604020202020204" pitchFamily="34" charset="0"/>
              </a:rPr>
              <a:t>Emergency Call</a:t>
            </a:r>
            <a:endParaRPr lang="en-US" sz="800" i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1265" y="3231385"/>
            <a:ext cx="1682467" cy="679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457200"/>
            <a:r>
              <a:rPr lang="en-US" sz="6000" dirty="0">
                <a:solidFill>
                  <a:srgbClr val="FFD02C"/>
                </a:solidFill>
                <a:cs typeface="Arial" panose="020B0604020202020204" pitchFamily="34" charset="0"/>
              </a:rPr>
              <a:t>911</a:t>
            </a:r>
            <a:endParaRPr lang="en-US" sz="4800" i="1" dirty="0">
              <a:solidFill>
                <a:srgbClr val="FFD02C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1267" y="3053546"/>
            <a:ext cx="1338216" cy="366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  <a:cs typeface="Arial" panose="020B0604020202020204" pitchFamily="34" charset="0"/>
              </a:rPr>
              <a:t>Dialing…</a:t>
            </a:r>
            <a:endParaRPr lang="en-US" sz="1600" i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708291" y="2441427"/>
            <a:ext cx="1022209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4" idx="2"/>
          </p:cNvCxnSpPr>
          <p:nvPr/>
        </p:nvCxnSpPr>
        <p:spPr>
          <a:xfrm>
            <a:off x="5804080" y="1904898"/>
            <a:ext cx="0" cy="536529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109901" y="2441427"/>
            <a:ext cx="2688336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105799" y="2441427"/>
            <a:ext cx="0" cy="320518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 txBox="1">
            <a:spLocks/>
          </p:cNvSpPr>
          <p:nvPr/>
        </p:nvSpPr>
        <p:spPr>
          <a:xfrm>
            <a:off x="3479703" y="3641795"/>
            <a:ext cx="2213245" cy="604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600" dirty="0">
                <a:solidFill>
                  <a:prstClr val="white"/>
                </a:solidFill>
              </a:rPr>
              <a:t>911 operator directs call to the appropriate agency. 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184811" y="2175432"/>
            <a:ext cx="523480" cy="523480"/>
            <a:chOff x="3492500" y="1417638"/>
            <a:chExt cx="523480" cy="523480"/>
          </a:xfrm>
        </p:grpSpPr>
        <p:sp>
          <p:nvSpPr>
            <p:cNvPr id="65" name="Oval 64"/>
            <p:cNvSpPr/>
            <p:nvPr/>
          </p:nvSpPr>
          <p:spPr>
            <a:xfrm>
              <a:off x="3492500" y="1417638"/>
              <a:ext cx="523480" cy="5234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576638" y="1454467"/>
              <a:ext cx="3529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sz="2400" dirty="0">
                  <a:solidFill>
                    <a:srgbClr val="002959"/>
                  </a:solidFill>
                </a:rPr>
                <a:t>1</a:t>
              </a:r>
            </a:p>
          </p:txBody>
        </p:sp>
      </p:grpSp>
      <p:cxnSp>
        <p:nvCxnSpPr>
          <p:cNvPr id="68" name="Straight Connector 67"/>
          <p:cNvCxnSpPr/>
          <p:nvPr/>
        </p:nvCxnSpPr>
        <p:spPr>
          <a:xfrm>
            <a:off x="3105799" y="3100039"/>
            <a:ext cx="0" cy="53148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3110508" y="4623794"/>
            <a:ext cx="3170761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endCxn id="78" idx="0"/>
          </p:cNvCxnSpPr>
          <p:nvPr/>
        </p:nvCxnSpPr>
        <p:spPr>
          <a:xfrm>
            <a:off x="3105799" y="4623794"/>
            <a:ext cx="4169" cy="938153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2848228" y="5561947"/>
            <a:ext cx="523480" cy="523480"/>
            <a:chOff x="3492500" y="1417638"/>
            <a:chExt cx="523480" cy="523480"/>
          </a:xfrm>
        </p:grpSpPr>
        <p:sp>
          <p:nvSpPr>
            <p:cNvPr id="78" name="Oval 77"/>
            <p:cNvSpPr/>
            <p:nvPr/>
          </p:nvSpPr>
          <p:spPr>
            <a:xfrm>
              <a:off x="3492500" y="1417638"/>
              <a:ext cx="523480" cy="5234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579493" y="1454467"/>
              <a:ext cx="3529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srgbClr val="002959"/>
                  </a:solidFill>
                </a:rPr>
                <a:t>8</a:t>
              </a:r>
            </a:p>
          </p:txBody>
        </p:sp>
      </p:grpSp>
      <p:cxnSp>
        <p:nvCxnSpPr>
          <p:cNvPr id="82" name="Straight Connector 81"/>
          <p:cNvCxnSpPr/>
          <p:nvPr/>
        </p:nvCxnSpPr>
        <p:spPr>
          <a:xfrm>
            <a:off x="2730500" y="1674013"/>
            <a:ext cx="0" cy="75895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730500" y="1668863"/>
            <a:ext cx="203704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9703" y="1453818"/>
            <a:ext cx="1639872" cy="529146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Call is routed to a centralized 911 call center.</a:t>
            </a: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2895801" y="1406404"/>
            <a:ext cx="523480" cy="523480"/>
            <a:chOff x="3492500" y="1417638"/>
            <a:chExt cx="523480" cy="523480"/>
          </a:xfrm>
        </p:grpSpPr>
        <p:sp>
          <p:nvSpPr>
            <p:cNvPr id="21" name="Oval 20"/>
            <p:cNvSpPr/>
            <p:nvPr/>
          </p:nvSpPr>
          <p:spPr>
            <a:xfrm>
              <a:off x="3492500" y="1417638"/>
              <a:ext cx="523480" cy="5234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76638" y="1454467"/>
              <a:ext cx="3529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sz="2400" dirty="0">
                  <a:solidFill>
                    <a:srgbClr val="002959"/>
                  </a:solidFill>
                </a:rPr>
                <a:t>2</a:t>
              </a:r>
            </a:p>
          </p:txBody>
        </p:sp>
      </p:grpSp>
      <p:cxnSp>
        <p:nvCxnSpPr>
          <p:cNvPr id="85" name="Straight Connector 84"/>
          <p:cNvCxnSpPr>
            <a:endCxn id="5" idx="1"/>
          </p:cNvCxnSpPr>
          <p:nvPr/>
        </p:nvCxnSpPr>
        <p:spPr>
          <a:xfrm>
            <a:off x="5463761" y="5823687"/>
            <a:ext cx="669138" cy="791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endCxn id="43" idx="2"/>
          </p:cNvCxnSpPr>
          <p:nvPr/>
        </p:nvCxnSpPr>
        <p:spPr>
          <a:xfrm>
            <a:off x="5199253" y="1668144"/>
            <a:ext cx="344198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endCxn id="62" idx="2"/>
          </p:cNvCxnSpPr>
          <p:nvPr/>
        </p:nvCxnSpPr>
        <p:spPr>
          <a:xfrm>
            <a:off x="5494789" y="3886125"/>
            <a:ext cx="514285" cy="139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6009074" y="3625777"/>
            <a:ext cx="523480" cy="523480"/>
            <a:chOff x="3492500" y="1417638"/>
            <a:chExt cx="523480" cy="523480"/>
          </a:xfrm>
        </p:grpSpPr>
        <p:sp>
          <p:nvSpPr>
            <p:cNvPr id="62" name="Oval 61"/>
            <p:cNvSpPr/>
            <p:nvPr/>
          </p:nvSpPr>
          <p:spPr>
            <a:xfrm>
              <a:off x="3492500" y="1417638"/>
              <a:ext cx="523480" cy="5234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576638" y="1454467"/>
              <a:ext cx="3529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srgbClr val="002959"/>
                  </a:solidFill>
                </a:rPr>
                <a:t>6</a:t>
              </a:r>
            </a:p>
          </p:txBody>
        </p:sp>
      </p:grpSp>
      <p:sp>
        <p:nvSpPr>
          <p:cNvPr id="88" name="Rectangle 87"/>
          <p:cNvSpPr/>
          <p:nvPr/>
        </p:nvSpPr>
        <p:spPr>
          <a:xfrm rot="16200000">
            <a:off x="5544615" y="3240674"/>
            <a:ext cx="6883718" cy="3424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009074" y="4379288"/>
            <a:ext cx="523480" cy="523480"/>
            <a:chOff x="3492500" y="1417638"/>
            <a:chExt cx="523480" cy="523480"/>
          </a:xfrm>
        </p:grpSpPr>
        <p:sp>
          <p:nvSpPr>
            <p:cNvPr id="71" name="Oval 70"/>
            <p:cNvSpPr/>
            <p:nvPr/>
          </p:nvSpPr>
          <p:spPr>
            <a:xfrm>
              <a:off x="3492500" y="1417638"/>
              <a:ext cx="523480" cy="5234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576638" y="1454467"/>
              <a:ext cx="3529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srgbClr val="002959"/>
                  </a:solidFill>
                </a:rPr>
                <a:t>7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848282" y="2761945"/>
            <a:ext cx="523480" cy="523480"/>
            <a:chOff x="3492500" y="1417638"/>
            <a:chExt cx="523480" cy="523480"/>
          </a:xfrm>
        </p:grpSpPr>
        <p:sp>
          <p:nvSpPr>
            <p:cNvPr id="48" name="Oval 47"/>
            <p:cNvSpPr/>
            <p:nvPr/>
          </p:nvSpPr>
          <p:spPr>
            <a:xfrm>
              <a:off x="3492500" y="1417638"/>
              <a:ext cx="523480" cy="5234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64281" y="1454467"/>
              <a:ext cx="3529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srgbClr val="002959"/>
                  </a:solidFill>
                </a:rPr>
                <a:t>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848282" y="3613997"/>
            <a:ext cx="523480" cy="523480"/>
            <a:chOff x="3492500" y="1417638"/>
            <a:chExt cx="523480" cy="523480"/>
          </a:xfrm>
        </p:grpSpPr>
        <p:sp>
          <p:nvSpPr>
            <p:cNvPr id="59" name="Oval 58"/>
            <p:cNvSpPr/>
            <p:nvPr/>
          </p:nvSpPr>
          <p:spPr>
            <a:xfrm>
              <a:off x="3492500" y="1417638"/>
              <a:ext cx="523480" cy="5234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576638" y="1454467"/>
              <a:ext cx="3529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srgbClr val="002959"/>
                  </a:solidFill>
                </a:rPr>
                <a:t>5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3451" y="1406404"/>
            <a:ext cx="523480" cy="523480"/>
            <a:chOff x="3492500" y="1417638"/>
            <a:chExt cx="523480" cy="523480"/>
          </a:xfrm>
        </p:grpSpPr>
        <p:sp>
          <p:nvSpPr>
            <p:cNvPr id="43" name="Oval 42"/>
            <p:cNvSpPr/>
            <p:nvPr/>
          </p:nvSpPr>
          <p:spPr>
            <a:xfrm>
              <a:off x="3492500" y="1417638"/>
              <a:ext cx="523480" cy="5234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76638" y="1454467"/>
              <a:ext cx="3529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srgbClr val="002959"/>
                  </a:solidFill>
                </a:rPr>
                <a:t>3</a:t>
              </a:r>
            </a:p>
          </p:txBody>
        </p:sp>
      </p:grpSp>
      <p:cxnSp>
        <p:nvCxnSpPr>
          <p:cNvPr id="73" name="Straight Connector 72"/>
          <p:cNvCxnSpPr>
            <a:stCxn id="62" idx="4"/>
            <a:endCxn id="71" idx="0"/>
          </p:cNvCxnSpPr>
          <p:nvPr/>
        </p:nvCxnSpPr>
        <p:spPr>
          <a:xfrm>
            <a:off x="6270814" y="4149257"/>
            <a:ext cx="0" cy="230031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10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3" grpId="0"/>
      <p:bldP spid="14" grpId="0"/>
      <p:bldP spid="9" grpId="0"/>
      <p:bldP spid="11" grpId="0"/>
      <p:bldP spid="39" grpId="0"/>
      <p:bldP spid="37" grpId="0"/>
      <p:bldP spid="38" grpId="0"/>
      <p:bldP spid="57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388280" y="4116709"/>
            <a:ext cx="8439985" cy="366016"/>
            <a:chOff x="388280" y="4116709"/>
            <a:chExt cx="8439985" cy="366016"/>
          </a:xfrm>
        </p:grpSpPr>
        <p:sp>
          <p:nvSpPr>
            <p:cNvPr id="60" name="Rectangle 59"/>
            <p:cNvSpPr/>
            <p:nvPr/>
          </p:nvSpPr>
          <p:spPr>
            <a:xfrm>
              <a:off x="389542" y="4117505"/>
              <a:ext cx="8438723" cy="3652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88280" y="4116709"/>
              <a:ext cx="8438957" cy="365759"/>
              <a:chOff x="388280" y="4116709"/>
              <a:chExt cx="8438957" cy="365759"/>
            </a:xfrm>
          </p:grpSpPr>
          <p:sp>
            <p:nvSpPr>
              <p:cNvPr id="189" name="Rectangle 188"/>
              <p:cNvSpPr/>
              <p:nvPr/>
            </p:nvSpPr>
            <p:spPr>
              <a:xfrm>
                <a:off x="388280" y="4116709"/>
                <a:ext cx="1836212" cy="365759"/>
              </a:xfrm>
              <a:prstGeom prst="rect">
                <a:avLst/>
              </a:prstGeom>
              <a:solidFill>
                <a:srgbClr val="FF9900">
                  <a:alpha val="8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2224491" y="4116709"/>
                <a:ext cx="1621453" cy="365759"/>
              </a:xfrm>
              <a:prstGeom prst="rect">
                <a:avLst/>
              </a:prstGeom>
              <a:solidFill>
                <a:srgbClr val="FF0000">
                  <a:alpha val="6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3845944" y="4116709"/>
                <a:ext cx="915761" cy="365759"/>
              </a:xfrm>
              <a:prstGeom prst="rect">
                <a:avLst/>
              </a:prstGeom>
              <a:solidFill>
                <a:srgbClr val="C00000">
                  <a:alpha val="6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4761705" y="4116709"/>
                <a:ext cx="4065532" cy="36575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7135904" y="-614037"/>
            <a:ext cx="2326342" cy="2332560"/>
            <a:chOff x="9135035" y="2604293"/>
            <a:chExt cx="2326342" cy="2332560"/>
          </a:xfrm>
        </p:grpSpPr>
        <p:sp>
          <p:nvSpPr>
            <p:cNvPr id="228" name="Oval 227"/>
            <p:cNvSpPr/>
            <p:nvPr/>
          </p:nvSpPr>
          <p:spPr>
            <a:xfrm>
              <a:off x="9135035" y="2604293"/>
              <a:ext cx="2322576" cy="23325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9144000" y="2617693"/>
              <a:ext cx="2317377" cy="2317377"/>
              <a:chOff x="4119919" y="1118665"/>
              <a:chExt cx="2373090" cy="2373090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9919" y="1118665"/>
                <a:ext cx="2373090" cy="2373090"/>
              </a:xfrm>
              <a:prstGeom prst="rect">
                <a:avLst/>
              </a:prstGeom>
            </p:spPr>
          </p:pic>
          <p:sp>
            <p:nvSpPr>
              <p:cNvPr id="45" name="Rectangle 44"/>
              <p:cNvSpPr/>
              <p:nvPr/>
            </p:nvSpPr>
            <p:spPr>
              <a:xfrm rot="17526213">
                <a:off x="5021982" y="1793227"/>
                <a:ext cx="113766" cy="982898"/>
              </a:xfrm>
              <a:custGeom>
                <a:avLst/>
                <a:gdLst>
                  <a:gd name="connsiteX0" fmla="*/ 0 w 228600"/>
                  <a:gd name="connsiteY0" fmla="*/ 0 h 1676400"/>
                  <a:gd name="connsiteX1" fmla="*/ 228600 w 228600"/>
                  <a:gd name="connsiteY1" fmla="*/ 0 h 1676400"/>
                  <a:gd name="connsiteX2" fmla="*/ 228600 w 228600"/>
                  <a:gd name="connsiteY2" fmla="*/ 1676400 h 1676400"/>
                  <a:gd name="connsiteX3" fmla="*/ 0 w 228600"/>
                  <a:gd name="connsiteY3" fmla="*/ 1676400 h 1676400"/>
                  <a:gd name="connsiteX4" fmla="*/ 0 w 228600"/>
                  <a:gd name="connsiteY4" fmla="*/ 0 h 1676400"/>
                  <a:gd name="connsiteX0" fmla="*/ 2381 w 230981"/>
                  <a:gd name="connsiteY0" fmla="*/ 9525 h 1685925"/>
                  <a:gd name="connsiteX1" fmla="*/ 0 w 230981"/>
                  <a:gd name="connsiteY1" fmla="*/ 0 h 1685925"/>
                  <a:gd name="connsiteX2" fmla="*/ 230981 w 230981"/>
                  <a:gd name="connsiteY2" fmla="*/ 9525 h 1685925"/>
                  <a:gd name="connsiteX3" fmla="*/ 230981 w 230981"/>
                  <a:gd name="connsiteY3" fmla="*/ 1685925 h 1685925"/>
                  <a:gd name="connsiteX4" fmla="*/ 2381 w 230981"/>
                  <a:gd name="connsiteY4" fmla="*/ 1685925 h 1685925"/>
                  <a:gd name="connsiteX5" fmla="*/ 2381 w 230981"/>
                  <a:gd name="connsiteY5" fmla="*/ 9525 h 1685925"/>
                  <a:gd name="connsiteX0" fmla="*/ 0 w 228600"/>
                  <a:gd name="connsiteY0" fmla="*/ 128588 h 1804988"/>
                  <a:gd name="connsiteX1" fmla="*/ 116682 w 228600"/>
                  <a:gd name="connsiteY1" fmla="*/ 0 h 1804988"/>
                  <a:gd name="connsiteX2" fmla="*/ 228600 w 228600"/>
                  <a:gd name="connsiteY2" fmla="*/ 128588 h 1804988"/>
                  <a:gd name="connsiteX3" fmla="*/ 228600 w 228600"/>
                  <a:gd name="connsiteY3" fmla="*/ 1804988 h 1804988"/>
                  <a:gd name="connsiteX4" fmla="*/ 0 w 228600"/>
                  <a:gd name="connsiteY4" fmla="*/ 1804988 h 1804988"/>
                  <a:gd name="connsiteX5" fmla="*/ 0 w 228600"/>
                  <a:gd name="connsiteY5" fmla="*/ 128588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600" h="1804988">
                    <a:moveTo>
                      <a:pt x="0" y="128588"/>
                    </a:moveTo>
                    <a:lnTo>
                      <a:pt x="116682" y="0"/>
                    </a:lnTo>
                    <a:lnTo>
                      <a:pt x="228600" y="128588"/>
                    </a:lnTo>
                    <a:lnTo>
                      <a:pt x="228600" y="1804988"/>
                    </a:lnTo>
                    <a:lnTo>
                      <a:pt x="0" y="1804988"/>
                    </a:lnTo>
                    <a:lnTo>
                      <a:pt x="0" y="128588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7139738" y="-596106"/>
            <a:ext cx="2322576" cy="2332560"/>
            <a:chOff x="10435388" y="2480469"/>
            <a:chExt cx="2332562" cy="2332560"/>
          </a:xfrm>
        </p:grpSpPr>
        <p:sp>
          <p:nvSpPr>
            <p:cNvPr id="225" name="Oval 224"/>
            <p:cNvSpPr/>
            <p:nvPr/>
          </p:nvSpPr>
          <p:spPr>
            <a:xfrm>
              <a:off x="10435388" y="2480469"/>
              <a:ext cx="2332562" cy="2332560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44"/>
            <p:cNvSpPr/>
            <p:nvPr/>
          </p:nvSpPr>
          <p:spPr>
            <a:xfrm rot="12553860">
              <a:off x="11366149" y="3333456"/>
              <a:ext cx="83820" cy="1229476"/>
            </a:xfrm>
            <a:custGeom>
              <a:avLst/>
              <a:gdLst>
                <a:gd name="connsiteX0" fmla="*/ 0 w 228600"/>
                <a:gd name="connsiteY0" fmla="*/ 0 h 1676400"/>
                <a:gd name="connsiteX1" fmla="*/ 228600 w 228600"/>
                <a:gd name="connsiteY1" fmla="*/ 0 h 1676400"/>
                <a:gd name="connsiteX2" fmla="*/ 228600 w 228600"/>
                <a:gd name="connsiteY2" fmla="*/ 1676400 h 1676400"/>
                <a:gd name="connsiteX3" fmla="*/ 0 w 228600"/>
                <a:gd name="connsiteY3" fmla="*/ 1676400 h 1676400"/>
                <a:gd name="connsiteX4" fmla="*/ 0 w 228600"/>
                <a:gd name="connsiteY4" fmla="*/ 0 h 1676400"/>
                <a:gd name="connsiteX0" fmla="*/ 2381 w 230981"/>
                <a:gd name="connsiteY0" fmla="*/ 9525 h 1685925"/>
                <a:gd name="connsiteX1" fmla="*/ 0 w 230981"/>
                <a:gd name="connsiteY1" fmla="*/ 0 h 1685925"/>
                <a:gd name="connsiteX2" fmla="*/ 230981 w 230981"/>
                <a:gd name="connsiteY2" fmla="*/ 9525 h 1685925"/>
                <a:gd name="connsiteX3" fmla="*/ 230981 w 230981"/>
                <a:gd name="connsiteY3" fmla="*/ 1685925 h 1685925"/>
                <a:gd name="connsiteX4" fmla="*/ 2381 w 230981"/>
                <a:gd name="connsiteY4" fmla="*/ 1685925 h 1685925"/>
                <a:gd name="connsiteX5" fmla="*/ 2381 w 230981"/>
                <a:gd name="connsiteY5" fmla="*/ 9525 h 1685925"/>
                <a:gd name="connsiteX0" fmla="*/ 0 w 228600"/>
                <a:gd name="connsiteY0" fmla="*/ 128588 h 1804988"/>
                <a:gd name="connsiteX1" fmla="*/ 116682 w 228600"/>
                <a:gd name="connsiteY1" fmla="*/ 0 h 1804988"/>
                <a:gd name="connsiteX2" fmla="*/ 228600 w 228600"/>
                <a:gd name="connsiteY2" fmla="*/ 128588 h 1804988"/>
                <a:gd name="connsiteX3" fmla="*/ 228600 w 228600"/>
                <a:gd name="connsiteY3" fmla="*/ 1804988 h 1804988"/>
                <a:gd name="connsiteX4" fmla="*/ 0 w 228600"/>
                <a:gd name="connsiteY4" fmla="*/ 1804988 h 1804988"/>
                <a:gd name="connsiteX5" fmla="*/ 0 w 228600"/>
                <a:gd name="connsiteY5" fmla="*/ 128588 h 18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1804988">
                  <a:moveTo>
                    <a:pt x="0" y="128588"/>
                  </a:moveTo>
                  <a:lnTo>
                    <a:pt x="116682" y="0"/>
                  </a:lnTo>
                  <a:lnTo>
                    <a:pt x="228600" y="128588"/>
                  </a:lnTo>
                  <a:lnTo>
                    <a:pt x="228600" y="1804988"/>
                  </a:lnTo>
                  <a:lnTo>
                    <a:pt x="0" y="1804988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3"/>
          <p:cNvSpPr txBox="1">
            <a:spLocks/>
          </p:cNvSpPr>
          <p:nvPr/>
        </p:nvSpPr>
        <p:spPr>
          <a:xfrm>
            <a:off x="457200" y="274638"/>
            <a:ext cx="8229600" cy="16617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FFD02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Time Line Case Study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>
                <a:solidFill>
                  <a:schemeClr val="bg1"/>
                </a:solidFill>
              </a:rPr>
              <a:t>Sandy Hook Elementary School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21" name="Oval 31"/>
          <p:cNvSpPr/>
          <p:nvPr/>
        </p:nvSpPr>
        <p:spPr>
          <a:xfrm rot="2700000">
            <a:off x="6538208" y="366216"/>
            <a:ext cx="2625910" cy="1312955"/>
          </a:xfrm>
          <a:custGeom>
            <a:avLst/>
            <a:gdLst>
              <a:gd name="connsiteX0" fmla="*/ 0 w 2625909"/>
              <a:gd name="connsiteY0" fmla="*/ 1312955 h 2625909"/>
              <a:gd name="connsiteX1" fmla="*/ 1312955 w 2625909"/>
              <a:gd name="connsiteY1" fmla="*/ 0 h 2625909"/>
              <a:gd name="connsiteX2" fmla="*/ 2625910 w 2625909"/>
              <a:gd name="connsiteY2" fmla="*/ 1312955 h 2625909"/>
              <a:gd name="connsiteX3" fmla="*/ 1312955 w 2625909"/>
              <a:gd name="connsiteY3" fmla="*/ 2625910 h 2625909"/>
              <a:gd name="connsiteX4" fmla="*/ 0 w 2625909"/>
              <a:gd name="connsiteY4" fmla="*/ 1312955 h 2625909"/>
              <a:gd name="connsiteX0" fmla="*/ 1312955 w 2625910"/>
              <a:gd name="connsiteY0" fmla="*/ 0 h 2625910"/>
              <a:gd name="connsiteX1" fmla="*/ 2625910 w 2625910"/>
              <a:gd name="connsiteY1" fmla="*/ 1312955 h 2625910"/>
              <a:gd name="connsiteX2" fmla="*/ 1312955 w 2625910"/>
              <a:gd name="connsiteY2" fmla="*/ 2625910 h 2625910"/>
              <a:gd name="connsiteX3" fmla="*/ 0 w 2625910"/>
              <a:gd name="connsiteY3" fmla="*/ 1312955 h 2625910"/>
              <a:gd name="connsiteX4" fmla="*/ 1404395 w 2625910"/>
              <a:gd name="connsiteY4" fmla="*/ 91440 h 2625910"/>
              <a:gd name="connsiteX0" fmla="*/ 1312955 w 2625910"/>
              <a:gd name="connsiteY0" fmla="*/ 0 h 2625910"/>
              <a:gd name="connsiteX1" fmla="*/ 2625910 w 2625910"/>
              <a:gd name="connsiteY1" fmla="*/ 1312955 h 2625910"/>
              <a:gd name="connsiteX2" fmla="*/ 1312955 w 2625910"/>
              <a:gd name="connsiteY2" fmla="*/ 2625910 h 2625910"/>
              <a:gd name="connsiteX3" fmla="*/ 0 w 2625910"/>
              <a:gd name="connsiteY3" fmla="*/ 1312955 h 2625910"/>
              <a:gd name="connsiteX0" fmla="*/ 2625910 w 2625910"/>
              <a:gd name="connsiteY0" fmla="*/ 0 h 1312955"/>
              <a:gd name="connsiteX1" fmla="*/ 1312955 w 2625910"/>
              <a:gd name="connsiteY1" fmla="*/ 1312955 h 1312955"/>
              <a:gd name="connsiteX2" fmla="*/ 0 w 2625910"/>
              <a:gd name="connsiteY2" fmla="*/ 0 h 131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5910" h="1312955">
                <a:moveTo>
                  <a:pt x="2625910" y="0"/>
                </a:moveTo>
                <a:cubicBezTo>
                  <a:pt x="2625910" y="725125"/>
                  <a:pt x="2038080" y="1312955"/>
                  <a:pt x="1312955" y="1312955"/>
                </a:cubicBezTo>
                <a:cubicBezTo>
                  <a:pt x="587830" y="1312955"/>
                  <a:pt x="0" y="725125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 flipH="1">
            <a:off x="7579523" y="1627891"/>
            <a:ext cx="125551" cy="125551"/>
          </a:xfrm>
          <a:prstGeom prst="ellipse">
            <a:avLst/>
          </a:prstGeom>
          <a:solidFill>
            <a:srgbClr val="FF99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 flipH="1">
            <a:off x="7365429" y="1471197"/>
            <a:ext cx="125551" cy="1255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 flipH="1">
            <a:off x="7183697" y="1260147"/>
            <a:ext cx="125551" cy="125551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 flipH="1">
            <a:off x="7096892" y="1128368"/>
            <a:ext cx="125551" cy="12555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 flipH="1">
            <a:off x="6939770" y="572006"/>
            <a:ext cx="125551" cy="12555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74703" y="2109168"/>
            <a:ext cx="2048256" cy="2187600"/>
            <a:chOff x="377084" y="2476714"/>
            <a:chExt cx="2048256" cy="2187600"/>
          </a:xfrm>
        </p:grpSpPr>
        <p:cxnSp>
          <p:nvCxnSpPr>
            <p:cNvPr id="103" name="Straight Connector 102"/>
            <p:cNvCxnSpPr/>
            <p:nvPr/>
          </p:nvCxnSpPr>
          <p:spPr>
            <a:xfrm flipH="1">
              <a:off x="390661" y="3962035"/>
              <a:ext cx="3606" cy="702279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9" name="Group 218"/>
            <p:cNvGrpSpPr/>
            <p:nvPr/>
          </p:nvGrpSpPr>
          <p:grpSpPr>
            <a:xfrm>
              <a:off x="377084" y="2476714"/>
              <a:ext cx="2048256" cy="1575333"/>
              <a:chOff x="-15260" y="2988129"/>
              <a:chExt cx="1620523" cy="1575333"/>
            </a:xfrm>
          </p:grpSpPr>
          <p:sp>
            <p:nvSpPr>
              <p:cNvPr id="220" name="TextBox 219"/>
              <p:cNvSpPr txBox="1"/>
              <p:nvPr/>
            </p:nvSpPr>
            <p:spPr>
              <a:xfrm>
                <a:off x="-12832" y="3218756"/>
                <a:ext cx="1617726" cy="134470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>
                  <a:defRPr sz="1100" b="1">
                    <a:solidFill>
                      <a:schemeClr val="bg1"/>
                    </a:solidFill>
                  </a:defRPr>
                </a:lvl1pPr>
              </a:lstStyle>
              <a:p>
                <a:pPr marL="0" lvl="1">
                  <a:spcAft>
                    <a:spcPts val="1200"/>
                  </a:spcAft>
                </a:pPr>
                <a:r>
                  <a:rPr lang="en-US" sz="1400" dirty="0">
                    <a:solidFill>
                      <a:schemeClr val="tx1"/>
                    </a:solidFill>
                  </a:rPr>
                  <a:t>Main office staff reports hearing glass breaking and seeing the shooter.</a:t>
                </a:r>
                <a:br>
                  <a:rPr lang="en-US" sz="1400" dirty="0">
                    <a:solidFill>
                      <a:schemeClr val="tx1"/>
                    </a:solidFill>
                  </a:rPr>
                </a:br>
                <a:r>
                  <a:rPr lang="en-US" sz="1400" dirty="0">
                    <a:solidFill>
                      <a:schemeClr val="tx1"/>
                    </a:solidFill>
                  </a:rPr>
                  <a:t>911 call is made.</a:t>
                </a:r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-15260" y="2988129"/>
                <a:ext cx="1620523" cy="2311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/>
                  <a:t>9:35:00 a.m. (0 Seconds) 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208692" y="4296660"/>
            <a:ext cx="2051523" cy="2166893"/>
            <a:chOff x="2208692" y="4350450"/>
            <a:chExt cx="2051523" cy="2166893"/>
          </a:xfrm>
        </p:grpSpPr>
        <p:cxnSp>
          <p:nvCxnSpPr>
            <p:cNvPr id="109" name="Straight Connector 108"/>
            <p:cNvCxnSpPr/>
            <p:nvPr/>
          </p:nvCxnSpPr>
          <p:spPr>
            <a:xfrm flipH="1">
              <a:off x="2222071" y="4350450"/>
              <a:ext cx="2420" cy="733618"/>
            </a:xfrm>
            <a:prstGeom prst="line">
              <a:avLst/>
            </a:prstGeom>
            <a:ln>
              <a:solidFill>
                <a:schemeClr val="bg1"/>
              </a:solidFill>
              <a:headEnd type="oval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Group 202"/>
            <p:cNvGrpSpPr/>
            <p:nvPr/>
          </p:nvGrpSpPr>
          <p:grpSpPr>
            <a:xfrm>
              <a:off x="2208692" y="4993629"/>
              <a:ext cx="2051523" cy="1523714"/>
              <a:chOff x="-13845" y="2988129"/>
              <a:chExt cx="1622895" cy="1523714"/>
            </a:xfrm>
          </p:grpSpPr>
          <p:sp>
            <p:nvSpPr>
              <p:cNvPr id="204" name="TextBox 203"/>
              <p:cNvSpPr txBox="1"/>
              <p:nvPr/>
            </p:nvSpPr>
            <p:spPr>
              <a:xfrm>
                <a:off x="-11261" y="3214735"/>
                <a:ext cx="1620311" cy="129710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>
                  <a:defRPr sz="1100" b="1">
                    <a:solidFill>
                      <a:schemeClr val="bg1"/>
                    </a:solidFill>
                  </a:defRPr>
                </a:lvl1pPr>
              </a:lstStyle>
              <a:p>
                <a:pPr marL="0" lvl="1">
                  <a:spcAft>
                    <a:spcPts val="1200"/>
                  </a:spcAft>
                </a:pPr>
                <a:r>
                  <a:rPr lang="en-US" sz="1400" dirty="0">
                    <a:solidFill>
                      <a:schemeClr val="tx1"/>
                    </a:solidFill>
                  </a:rPr>
                  <a:t>Newtown Police Department Dispatcher broadcasts shooting at Sandy Hook Elementary School.</a:t>
                </a: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-13845" y="2988129"/>
                <a:ext cx="1620311" cy="2311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/>
                  <a:t>9:37:06 a.m. (+126 Seconds) 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4748744" y="4299589"/>
            <a:ext cx="2048256" cy="1670905"/>
            <a:chOff x="4758269" y="4353379"/>
            <a:chExt cx="2048256" cy="1670905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4771230" y="4353379"/>
              <a:ext cx="0" cy="733618"/>
            </a:xfrm>
            <a:prstGeom prst="line">
              <a:avLst/>
            </a:prstGeom>
            <a:ln>
              <a:solidFill>
                <a:schemeClr val="bg1"/>
              </a:solidFill>
              <a:headEnd type="oval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3" name="Group 212"/>
            <p:cNvGrpSpPr/>
            <p:nvPr/>
          </p:nvGrpSpPr>
          <p:grpSpPr>
            <a:xfrm>
              <a:off x="4758269" y="4993629"/>
              <a:ext cx="2048256" cy="1030655"/>
              <a:chOff x="-13635" y="2988129"/>
              <a:chExt cx="1620523" cy="1030655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-13635" y="3214736"/>
                <a:ext cx="1620523" cy="80404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>
                  <a:defRPr sz="1100" b="1">
                    <a:solidFill>
                      <a:schemeClr val="bg1"/>
                    </a:solidFill>
                  </a:defRPr>
                </a:lvl1pPr>
              </a:lstStyle>
              <a:p>
                <a:pPr marL="0" lvl="1">
                  <a:spcAft>
                    <a:spcPts val="1200"/>
                  </a:spcAft>
                </a:pPr>
                <a:r>
                  <a:rPr lang="en-US" sz="1400" dirty="0">
                    <a:solidFill>
                      <a:schemeClr val="tx1"/>
                    </a:solidFill>
                  </a:rPr>
                  <a:t>Last gunshot is heard. </a:t>
                </a:r>
                <a:br>
                  <a:rPr lang="en-US" sz="1400" dirty="0">
                    <a:solidFill>
                      <a:schemeClr val="tx1"/>
                    </a:solidFill>
                  </a:rPr>
                </a:br>
                <a:r>
                  <a:rPr lang="en-US" sz="1400" dirty="0">
                    <a:solidFill>
                      <a:schemeClr val="tx1"/>
                    </a:solidFill>
                  </a:rPr>
                  <a:t>Suicide shot from the shooter.</a:t>
                </a: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-13635" y="2988129"/>
                <a:ext cx="1620523" cy="2311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/>
                  <a:t>9:40:03 a.m. (+303 Seconds) 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6731389" y="2668559"/>
            <a:ext cx="2111893" cy="1622591"/>
            <a:chOff x="6659669" y="2838894"/>
            <a:chExt cx="2111893" cy="162259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8755517" y="3729635"/>
              <a:ext cx="1028" cy="731850"/>
            </a:xfrm>
            <a:prstGeom prst="line">
              <a:avLst/>
            </a:prstGeom>
            <a:ln>
              <a:solidFill>
                <a:schemeClr val="bg1"/>
              </a:solidFill>
              <a:headEnd type="none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6" name="Group 215"/>
            <p:cNvGrpSpPr/>
            <p:nvPr/>
          </p:nvGrpSpPr>
          <p:grpSpPr>
            <a:xfrm>
              <a:off x="6659669" y="2838894"/>
              <a:ext cx="2111893" cy="1015929"/>
              <a:chOff x="-166832" y="3167429"/>
              <a:chExt cx="1670871" cy="1015929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-166832" y="3396691"/>
                <a:ext cx="1670871" cy="78666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>
                  <a:defRPr sz="1100" b="1">
                    <a:solidFill>
                      <a:schemeClr val="bg1"/>
                    </a:solidFill>
                  </a:defRPr>
                </a:lvl1pPr>
              </a:lstStyle>
              <a:p>
                <a:pPr marL="0" lvl="1">
                  <a:spcAft>
                    <a:spcPts val="1200"/>
                  </a:spcAft>
                </a:pPr>
                <a:r>
                  <a:rPr lang="en-US" sz="1400" dirty="0">
                    <a:solidFill>
                      <a:schemeClr val="tx1"/>
                    </a:solidFill>
                  </a:rPr>
                  <a:t>Newtown officers enter Sandy Hook Elementary School.</a:t>
                </a: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-166832" y="3167429"/>
                <a:ext cx="1670871" cy="2311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/>
                  <a:t>9:44:47 a.m. (+587 Seconds) 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3833767" y="2824544"/>
            <a:ext cx="2048256" cy="1475223"/>
            <a:chOff x="3833767" y="2842474"/>
            <a:chExt cx="2048256" cy="1475223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3845016" y="3586373"/>
              <a:ext cx="928" cy="731324"/>
            </a:xfrm>
            <a:prstGeom prst="line">
              <a:avLst/>
            </a:prstGeom>
            <a:ln>
              <a:solidFill>
                <a:schemeClr val="bg1"/>
              </a:solidFill>
              <a:headEnd type="none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" name="Group 209"/>
            <p:cNvGrpSpPr/>
            <p:nvPr/>
          </p:nvGrpSpPr>
          <p:grpSpPr>
            <a:xfrm>
              <a:off x="3833767" y="2842474"/>
              <a:ext cx="2048256" cy="859950"/>
              <a:chOff x="-12881" y="2988129"/>
              <a:chExt cx="1620523" cy="859950"/>
            </a:xfrm>
          </p:grpSpPr>
          <p:sp>
            <p:nvSpPr>
              <p:cNvPr id="211" name="TextBox 210"/>
              <p:cNvSpPr txBox="1"/>
              <p:nvPr/>
            </p:nvSpPr>
            <p:spPr>
              <a:xfrm>
                <a:off x="-12881" y="3220629"/>
                <a:ext cx="1620523" cy="6274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>
                  <a:defRPr sz="1100" b="1">
                    <a:solidFill>
                      <a:schemeClr val="bg1"/>
                    </a:solidFill>
                  </a:defRPr>
                </a:lvl1pPr>
              </a:lstStyle>
              <a:p>
                <a:pPr marL="0" lvl="1">
                  <a:spcAft>
                    <a:spcPts val="1200"/>
                  </a:spcAft>
                </a:pPr>
                <a:r>
                  <a:rPr lang="en-US" sz="1400" dirty="0">
                    <a:solidFill>
                      <a:schemeClr val="tx1"/>
                    </a:solidFill>
                  </a:rPr>
                  <a:t>First Newtown police officer arrives.</a:t>
                </a: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-12881" y="2988129"/>
                <a:ext cx="1620523" cy="2311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/>
                  <a:t>9:39:00 a.m. (+240 Seconds) </a:t>
                </a:r>
              </a:p>
            </p:txBody>
          </p:sp>
        </p:grpSp>
      </p:grpSp>
      <p:pic>
        <p:nvPicPr>
          <p:cNvPr id="229" name="Sandy Hook 911 Cal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5209" y="620800"/>
            <a:ext cx="609600" cy="609600"/>
          </a:xfrm>
          <a:prstGeom prst="rect">
            <a:avLst/>
          </a:prstGeom>
        </p:spPr>
      </p:pic>
      <p:sp>
        <p:nvSpPr>
          <p:cNvPr id="235" name="TextBox 234"/>
          <p:cNvSpPr txBox="1"/>
          <p:nvPr/>
        </p:nvSpPr>
        <p:spPr>
          <a:xfrm>
            <a:off x="7727981" y="66377"/>
            <a:ext cx="1151277" cy="22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  <a:cs typeface="Arial" pitchFamily="34" charset="0"/>
              </a:rPr>
              <a:t>Dec 14 2012</a:t>
            </a:r>
          </a:p>
        </p:txBody>
      </p:sp>
      <p:sp>
        <p:nvSpPr>
          <p:cNvPr id="238" name="Oval 237"/>
          <p:cNvSpPr/>
          <p:nvPr/>
        </p:nvSpPr>
        <p:spPr>
          <a:xfrm>
            <a:off x="295835" y="4204446"/>
            <a:ext cx="188259" cy="188259"/>
          </a:xfrm>
          <a:prstGeom prst="ellipse">
            <a:avLst/>
          </a:prstGeom>
          <a:solidFill>
            <a:srgbClr val="FF99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2133600" y="4204446"/>
            <a:ext cx="188259" cy="18825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753193" y="4204446"/>
            <a:ext cx="188259" cy="188259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4670612" y="4204446"/>
            <a:ext cx="188259" cy="1882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8734553" y="4204446"/>
            <a:ext cx="188259" cy="18825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andy Hook 911 Cal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3" name="Sandy Hook 911 Call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4" name="Sandy Hook 911 Call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00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">
                                      <p:cBhvr>
                                        <p:cTn id="4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68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8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9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9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9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1" grpId="0" animBg="1"/>
      <p:bldP spid="106" grpId="0" animBg="1"/>
      <p:bldP spid="107" grpId="0" animBg="1"/>
      <p:bldP spid="108" grpId="0" animBg="1"/>
      <p:bldP spid="105" grpId="0" animBg="1"/>
      <p:bldP spid="236" grpId="0" animBg="1"/>
      <p:bldP spid="235" grpId="0"/>
      <p:bldP spid="238" grpId="0" animBg="1"/>
      <p:bldP spid="239" grpId="0" animBg="1"/>
      <p:bldP spid="240" grpId="0" animBg="1"/>
      <p:bldP spid="241" grpId="0" animBg="1"/>
      <p:bldP spid="2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r="6075"/>
          <a:stretch/>
        </p:blipFill>
        <p:spPr>
          <a:xfrm>
            <a:off x="0" y="0"/>
            <a:ext cx="9144001" cy="6850436"/>
          </a:xfrm>
          <a:prstGeom prst="rect">
            <a:avLst/>
          </a:prstGeom>
          <a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 t="-86551" r="-91880" b="-7821"/>
            </a:stretch>
          </a:blipFill>
        </p:spPr>
      </p:pic>
      <p:sp>
        <p:nvSpPr>
          <p:cNvPr id="81" name="Rectangle 80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14000">
                <a:schemeClr val="tx2"/>
              </a:gs>
              <a:gs pos="54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6200000">
            <a:off x="5544615" y="3240674"/>
            <a:ext cx="6883718" cy="3424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387625" y="4381485"/>
            <a:ext cx="2934654" cy="1234440"/>
            <a:chOff x="2781301" y="4708869"/>
            <a:chExt cx="3383247" cy="1234440"/>
          </a:xfrm>
        </p:grpSpPr>
        <p:sp>
          <p:nvSpPr>
            <p:cNvPr id="38" name="Rectangle 37"/>
            <p:cNvSpPr/>
            <p:nvPr/>
          </p:nvSpPr>
          <p:spPr>
            <a:xfrm>
              <a:off x="2781301" y="4708869"/>
              <a:ext cx="3318743" cy="1234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08064" y="5008964"/>
              <a:ext cx="32564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>
                <a:spcAft>
                  <a:spcPts val="600"/>
                </a:spcAft>
              </a:pPr>
              <a:r>
                <a:rPr lang="en-US" sz="1600" dirty="0">
                  <a:solidFill>
                    <a:srgbClr val="002959"/>
                  </a:solidFill>
                </a:rPr>
                <a:t>42% reduction in response time.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87625" y="1291540"/>
            <a:ext cx="2878703" cy="1234440"/>
            <a:chOff x="2797993" y="1715681"/>
            <a:chExt cx="3318743" cy="945296"/>
          </a:xfrm>
        </p:grpSpPr>
        <p:sp>
          <p:nvSpPr>
            <p:cNvPr id="41" name="Rectangle 40"/>
            <p:cNvSpPr/>
            <p:nvPr/>
          </p:nvSpPr>
          <p:spPr>
            <a:xfrm>
              <a:off x="2797993" y="1715681"/>
              <a:ext cx="3318743" cy="9452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65351" y="1870866"/>
              <a:ext cx="3039770" cy="63635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lvl="1" defTabSz="457200">
                <a:spcAft>
                  <a:spcPts val="600"/>
                </a:spcAft>
              </a:pPr>
              <a:r>
                <a:rPr lang="en-US" sz="1600" dirty="0">
                  <a:solidFill>
                    <a:srgbClr val="002959"/>
                  </a:solidFill>
                </a:rPr>
                <a:t>Police were on scene within 4 minutes of the 911 call.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370931" y="2836513"/>
            <a:ext cx="2936215" cy="1234440"/>
            <a:chOff x="2781301" y="3101050"/>
            <a:chExt cx="3385046" cy="1371600"/>
          </a:xfrm>
        </p:grpSpPr>
        <p:sp>
          <p:nvSpPr>
            <p:cNvPr id="44" name="Rectangle 43"/>
            <p:cNvSpPr/>
            <p:nvPr/>
          </p:nvSpPr>
          <p:spPr>
            <a:xfrm>
              <a:off x="2781301" y="3101050"/>
              <a:ext cx="3318743" cy="1371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940547" y="3461009"/>
              <a:ext cx="3225800" cy="6497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>
                <a:spcAft>
                  <a:spcPts val="600"/>
                </a:spcAft>
              </a:pPr>
              <a:r>
                <a:rPr lang="en-US" sz="1600" dirty="0">
                  <a:solidFill>
                    <a:srgbClr val="002959"/>
                  </a:solidFill>
                </a:rPr>
                <a:t>That is one person every 11.65 seconds. 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0" y="1007006"/>
            <a:ext cx="3412497" cy="4948503"/>
            <a:chOff x="-13061" y="1547993"/>
            <a:chExt cx="2794362" cy="4996967"/>
          </a:xfrm>
        </p:grpSpPr>
        <p:sp>
          <p:nvSpPr>
            <p:cNvPr id="47" name="Rectangle 46"/>
            <p:cNvSpPr/>
            <p:nvPr/>
          </p:nvSpPr>
          <p:spPr>
            <a:xfrm>
              <a:off x="-13061" y="1547993"/>
              <a:ext cx="2794362" cy="4996967"/>
            </a:xfrm>
            <a:prstGeom prst="rect">
              <a:avLst/>
            </a:prstGeom>
            <a:solidFill>
              <a:srgbClr val="356AA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>
              <a:off x="399450" y="3254749"/>
              <a:ext cx="2191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399450" y="4786052"/>
              <a:ext cx="2191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ontent Placeholder 2"/>
          <p:cNvSpPr txBox="1">
            <a:spLocks/>
          </p:cNvSpPr>
          <p:nvPr/>
        </p:nvSpPr>
        <p:spPr>
          <a:xfrm>
            <a:off x="489546" y="1529990"/>
            <a:ext cx="2331049" cy="713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Extremely fast response time. </a:t>
            </a: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489546" y="2711715"/>
            <a:ext cx="3080123" cy="146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Shooter kills 20</a:t>
            </a:r>
            <a:br>
              <a:rPr lang="en-US" sz="1800" b="1" dirty="0"/>
            </a:br>
            <a:r>
              <a:rPr lang="en-US" sz="1800" b="1" dirty="0"/>
              <a:t>students and 6 school staff members in </a:t>
            </a:r>
            <a:br>
              <a:rPr lang="en-US" sz="1800" b="1" dirty="0"/>
            </a:br>
            <a:r>
              <a:rPr lang="en-US" sz="1800" b="1" dirty="0"/>
              <a:t>303 seconds.</a:t>
            </a: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424998" y="4421006"/>
            <a:ext cx="3244704" cy="11085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Guard911 could</a:t>
            </a:r>
            <a:br>
              <a:rPr lang="en-US" sz="1800" b="1" dirty="0"/>
            </a:br>
            <a:r>
              <a:rPr lang="en-US" sz="1800" b="1" dirty="0"/>
              <a:t>have alerted police </a:t>
            </a:r>
            <a:br>
              <a:rPr lang="en-US" sz="1800" b="1" dirty="0"/>
            </a:br>
            <a:r>
              <a:rPr lang="en-US" sz="1800" b="1" dirty="0"/>
              <a:t>126 seconds sooner</a:t>
            </a:r>
            <a:br>
              <a:rPr lang="en-US" sz="1800" b="1" dirty="0"/>
            </a:br>
            <a:r>
              <a:rPr lang="en-US" sz="1800" b="1" dirty="0"/>
              <a:t>(11 lives sooner).</a:t>
            </a:r>
          </a:p>
        </p:txBody>
      </p:sp>
      <p:sp>
        <p:nvSpPr>
          <p:cNvPr id="75" name="Rectangle 74"/>
          <p:cNvSpPr/>
          <p:nvPr/>
        </p:nvSpPr>
        <p:spPr>
          <a:xfrm rot="10800000" flipV="1">
            <a:off x="-5398" y="5889349"/>
            <a:ext cx="9138640" cy="98235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 rot="10800000">
            <a:off x="-1" y="-18149"/>
            <a:ext cx="9143988" cy="52016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3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57200" y="274638"/>
            <a:ext cx="8229600" cy="16617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FFD02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Does This Teach Us?</a:t>
            </a:r>
            <a:br>
              <a:rPr lang="en-US" dirty="0"/>
            </a:b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36" y="5766207"/>
            <a:ext cx="763072" cy="109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2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61 -1.48148E-6 L -0.00295 -1.48148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84 -7.40741E-7 L 1.38889E-6 -7.40741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31 0 L 1.38889E-6 0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Custom 26">
      <a:dk1>
        <a:sysClr val="windowText" lastClr="000000"/>
      </a:dk1>
      <a:lt1>
        <a:sysClr val="window" lastClr="FFFFFF"/>
      </a:lt1>
      <a:dk2>
        <a:srgbClr val="002959"/>
      </a:dk2>
      <a:lt2>
        <a:srgbClr val="EEECE1"/>
      </a:lt2>
      <a:accent1>
        <a:srgbClr val="4E88B2"/>
      </a:accent1>
      <a:accent2>
        <a:srgbClr val="FFD02C"/>
      </a:accent2>
      <a:accent3>
        <a:srgbClr val="C00000"/>
      </a:accent3>
      <a:accent4>
        <a:srgbClr val="262626"/>
      </a:accent4>
      <a:accent5>
        <a:srgbClr val="3F3F3F"/>
      </a:accent5>
      <a:accent6>
        <a:srgbClr val="7F7F7F"/>
      </a:accent6>
      <a:hlink>
        <a:srgbClr val="4E88B2"/>
      </a:hlink>
      <a:folHlink>
        <a:srgbClr val="BFBFBF"/>
      </a:folHlink>
    </a:clrScheme>
    <a:fontScheme name="Custom 6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5957</TotalTime>
  <Words>1711</Words>
  <Application>Microsoft Macintosh PowerPoint</Application>
  <PresentationFormat>On-screen Show (4:3)</PresentationFormat>
  <Paragraphs>470</Paragraphs>
  <Slides>31</Slides>
  <Notes>31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Helvetica</vt:lpstr>
      <vt:lpstr>Tahoma</vt:lpstr>
      <vt:lpstr>Wingdings</vt:lpstr>
      <vt:lpstr>1_Office Theme</vt:lpstr>
      <vt:lpstr>PowerPoint Presentation</vt:lpstr>
      <vt:lpstr>The War We Are In</vt:lpstr>
      <vt:lpstr>PowerPoint Presentation</vt:lpstr>
      <vt:lpstr>School Shootings - United States</vt:lpstr>
      <vt:lpstr>PowerPoint Presentation</vt:lpstr>
      <vt:lpstr>The Problem</vt:lpstr>
      <vt:lpstr>What happens when you call 911?</vt:lpstr>
      <vt:lpstr>PowerPoint Presentation</vt:lpstr>
      <vt:lpstr>PowerPoint Presentation</vt:lpstr>
      <vt:lpstr>PowerPoint Presentation</vt:lpstr>
      <vt:lpstr>Current Solutions</vt:lpstr>
      <vt:lpstr>PowerPoint Presentation</vt:lpstr>
      <vt:lpstr>Is it working?</vt:lpstr>
      <vt:lpstr>Police strategies have changed</vt:lpstr>
      <vt:lpstr>One Common Conclusion</vt:lpstr>
      <vt:lpstr>Social Protection Network Next Generation Solution: Hero911 Network</vt:lpstr>
      <vt:lpstr>PowerPoint Presentation</vt:lpstr>
      <vt:lpstr>Rapid Adoption of Hero911 Network of Law Enforcement Officers</vt:lpstr>
      <vt:lpstr>Rapid Adoption of Hero911 Network of Law Enforcement Officers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it Works:</vt:lpstr>
      <vt:lpstr>How it Works:</vt:lpstr>
      <vt:lpstr>Additional Features</vt:lpstr>
      <vt:lpstr>Guard911 Strategic Partners</vt:lpstr>
      <vt:lpstr>The World Today</vt:lpstr>
      <vt:lpstr>Contact Information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Bowen</dc:creator>
  <cp:lastModifiedBy>Microsoft account</cp:lastModifiedBy>
  <cp:revision>372</cp:revision>
  <cp:lastPrinted>2013-12-16T00:14:04Z</cp:lastPrinted>
  <dcterms:created xsi:type="dcterms:W3CDTF">2013-12-05T22:16:22Z</dcterms:created>
  <dcterms:modified xsi:type="dcterms:W3CDTF">2016-04-13T17:54:21Z</dcterms:modified>
</cp:coreProperties>
</file>